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58" r:id="rId5"/>
    <p:sldId id="259" r:id="rId6"/>
    <p:sldId id="260" r:id="rId7"/>
    <p:sldId id="261" r:id="rId8"/>
    <p:sldId id="263" r:id="rId9"/>
    <p:sldId id="264" r:id="rId10"/>
    <p:sldId id="275" r:id="rId11"/>
    <p:sldId id="276" r:id="rId12"/>
    <p:sldId id="277" r:id="rId13"/>
    <p:sldId id="265" r:id="rId14"/>
    <p:sldId id="266" r:id="rId15"/>
    <p:sldId id="267" r:id="rId16"/>
    <p:sldId id="268" r:id="rId17"/>
    <p:sldId id="269" r:id="rId18"/>
    <p:sldId id="270" r:id="rId19"/>
    <p:sldId id="271" r:id="rId20"/>
    <p:sldId id="272" r:id="rId21"/>
    <p:sldId id="278" r:id="rId22"/>
    <p:sldId id="273" r:id="rId23"/>
    <p:sldId id="274"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320"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863AC-B04C-4E37-80A5-F981A812DE6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66F558FE-914D-454C-B30F-5364EA8081F5}">
      <dgm:prSet phldrT="[Текст]" custT="1"/>
      <dgm:spPr/>
      <dgm:t>
        <a:bodyPr/>
        <a:lstStyle/>
        <a:p>
          <a:r>
            <a:rPr lang="ru-RU" sz="1600" dirty="0" smtClean="0"/>
            <a:t>Национальный фонд займов</a:t>
          </a:r>
          <a:endParaRPr lang="ru-RU" sz="1600" dirty="0"/>
        </a:p>
      </dgm:t>
    </dgm:pt>
    <dgm:pt modelId="{C67B75CE-80DA-4C97-A891-0DE43EF8B125}" type="parTrans" cxnId="{6514B536-4BC3-47D0-A56B-2CAAE87D2E39}">
      <dgm:prSet/>
      <dgm:spPr/>
      <dgm:t>
        <a:bodyPr/>
        <a:lstStyle/>
        <a:p>
          <a:endParaRPr lang="ru-RU"/>
        </a:p>
      </dgm:t>
    </dgm:pt>
    <dgm:pt modelId="{B632EC45-422B-4ED4-9C02-4D1E4316C731}" type="sibTrans" cxnId="{6514B536-4BC3-47D0-A56B-2CAAE87D2E39}">
      <dgm:prSet/>
      <dgm:spPr/>
      <dgm:t>
        <a:bodyPr/>
        <a:lstStyle/>
        <a:p>
          <a:endParaRPr lang="ru-RU"/>
        </a:p>
      </dgm:t>
    </dgm:pt>
    <dgm:pt modelId="{D2AE81BA-D543-411A-B9A1-16485325C459}">
      <dgm:prSet phldrT="[Текст]"/>
      <dgm:spPr/>
      <dgm:t>
        <a:bodyPr/>
        <a:lstStyle/>
        <a:p>
          <a:r>
            <a:rPr lang="ru-RU" b="1" dirty="0" smtClean="0"/>
            <a:t>Специальные фонды:</a:t>
          </a:r>
          <a:endParaRPr lang="ru-RU" dirty="0"/>
        </a:p>
      </dgm:t>
    </dgm:pt>
    <dgm:pt modelId="{2A2E3549-4D1B-4B7F-802C-0C08A12626B6}" type="parTrans" cxnId="{6D76CCDB-9FA7-404E-B109-A0F1077AC5B0}">
      <dgm:prSet/>
      <dgm:spPr/>
      <dgm:t>
        <a:bodyPr/>
        <a:lstStyle/>
        <a:p>
          <a:endParaRPr lang="ru-RU"/>
        </a:p>
      </dgm:t>
    </dgm:pt>
    <dgm:pt modelId="{FC35C73E-A5E3-4E69-A596-09FB96A4EF5D}" type="sibTrans" cxnId="{6D76CCDB-9FA7-404E-B109-A0F1077AC5B0}">
      <dgm:prSet/>
      <dgm:spPr/>
      <dgm:t>
        <a:bodyPr/>
        <a:lstStyle/>
        <a:p>
          <a:endParaRPr lang="ru-RU"/>
        </a:p>
      </dgm:t>
    </dgm:pt>
    <dgm:pt modelId="{63370A7D-A8D6-4730-9936-73B4389DB748}">
      <dgm:prSet phldrT="[Текст]"/>
      <dgm:spPr/>
      <dgm:t>
        <a:bodyPr/>
        <a:lstStyle/>
        <a:p>
          <a:r>
            <a:rPr lang="ru-RU" dirty="0" smtClean="0"/>
            <a:t>Фонд национального страхования; пенсионные фонды; </a:t>
          </a:r>
          <a:endParaRPr lang="ru-RU" dirty="0"/>
        </a:p>
      </dgm:t>
    </dgm:pt>
    <dgm:pt modelId="{C5B39692-7AF9-4745-99F9-4EF00FB86066}" type="parTrans" cxnId="{9EF89FEC-15B9-4D43-B803-2FF2C1A9F9FA}">
      <dgm:prSet/>
      <dgm:spPr/>
      <dgm:t>
        <a:bodyPr/>
        <a:lstStyle/>
        <a:p>
          <a:endParaRPr lang="ru-RU"/>
        </a:p>
      </dgm:t>
    </dgm:pt>
    <dgm:pt modelId="{5013F46F-42B9-4720-8752-01FC074AA9D6}" type="sibTrans" cxnId="{9EF89FEC-15B9-4D43-B803-2FF2C1A9F9FA}">
      <dgm:prSet/>
      <dgm:spPr/>
      <dgm:t>
        <a:bodyPr/>
        <a:lstStyle/>
        <a:p>
          <a:endParaRPr lang="ru-RU"/>
        </a:p>
      </dgm:t>
    </dgm:pt>
    <dgm:pt modelId="{9F7792E6-2808-4A1B-9252-842BA1AF66DD}">
      <dgm:prSet phldrT="[Текст]"/>
      <dgm:spPr/>
      <dgm:t>
        <a:bodyPr/>
        <a:lstStyle/>
        <a:p>
          <a:r>
            <a:rPr lang="ru-RU" dirty="0" smtClean="0"/>
            <a:t>Государственные корпорации; смешанные предприятия;</a:t>
          </a:r>
          <a:endParaRPr lang="ru-RU" dirty="0"/>
        </a:p>
      </dgm:t>
    </dgm:pt>
    <dgm:pt modelId="{513047EB-0E05-4705-A394-9234BCAF3BF9}" type="parTrans" cxnId="{AD07656C-DA4F-4779-BB82-76B1727EFF6F}">
      <dgm:prSet/>
      <dgm:spPr/>
      <dgm:t>
        <a:bodyPr/>
        <a:lstStyle/>
        <a:p>
          <a:endParaRPr lang="ru-RU"/>
        </a:p>
      </dgm:t>
    </dgm:pt>
    <dgm:pt modelId="{4FB16267-669E-4080-90AD-9A004CE51710}" type="sibTrans" cxnId="{AD07656C-DA4F-4779-BB82-76B1727EFF6F}">
      <dgm:prSet/>
      <dgm:spPr/>
      <dgm:t>
        <a:bodyPr/>
        <a:lstStyle/>
        <a:p>
          <a:endParaRPr lang="ru-RU"/>
        </a:p>
      </dgm:t>
    </dgm:pt>
    <dgm:pt modelId="{62C91525-9682-4359-BE83-BC24174661C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Бюджеты местных уровней</a:t>
          </a:r>
          <a:endParaRPr lang="ru-RU" dirty="0" smtClean="0"/>
        </a:p>
        <a:p>
          <a:pPr defTabSz="577850">
            <a:lnSpc>
              <a:spcPct val="90000"/>
            </a:lnSpc>
            <a:spcBef>
              <a:spcPct val="0"/>
            </a:spcBef>
            <a:spcAft>
              <a:spcPct val="35000"/>
            </a:spcAft>
          </a:pPr>
          <a:endParaRPr lang="ru-RU" dirty="0"/>
        </a:p>
      </dgm:t>
    </dgm:pt>
    <dgm:pt modelId="{3C0A4837-38AC-42CB-8AC4-F4CDD2596109}" type="parTrans" cxnId="{038159D1-74F9-4FFB-A08E-A5A1E923879B}">
      <dgm:prSet/>
      <dgm:spPr/>
      <dgm:t>
        <a:bodyPr/>
        <a:lstStyle/>
        <a:p>
          <a:endParaRPr lang="ru-RU"/>
        </a:p>
      </dgm:t>
    </dgm:pt>
    <dgm:pt modelId="{786E5B6D-28AC-4822-8F62-EE8C3F5398CD}" type="sibTrans" cxnId="{038159D1-74F9-4FFB-A08E-A5A1E923879B}">
      <dgm:prSet/>
      <dgm:spPr/>
      <dgm:t>
        <a:bodyPr/>
        <a:lstStyle/>
        <a:p>
          <a:endParaRPr lang="ru-RU"/>
        </a:p>
      </dgm:t>
    </dgm:pt>
    <dgm:pt modelId="{12D75683-6BAA-4FA7-BAB6-35EB3B0370AD}">
      <dgm:prSet/>
      <dgm:spPr/>
      <dgm:t>
        <a:bodyPr/>
        <a:lstStyle/>
        <a:p>
          <a:r>
            <a:rPr lang="ru-RU" dirty="0" smtClean="0"/>
            <a:t>Уравнительные валютные фонды; фонды гарантий </a:t>
          </a:r>
          <a:endParaRPr lang="ru-RU" dirty="0"/>
        </a:p>
      </dgm:t>
    </dgm:pt>
    <dgm:pt modelId="{2FE6518C-FAC0-4F1B-B1C2-5BD8CF05595C}" type="parTrans" cxnId="{0299776F-2A3A-48BA-9EA9-ACA43A592FC8}">
      <dgm:prSet/>
      <dgm:spPr/>
      <dgm:t>
        <a:bodyPr/>
        <a:lstStyle/>
        <a:p>
          <a:endParaRPr lang="ru-RU"/>
        </a:p>
      </dgm:t>
    </dgm:pt>
    <dgm:pt modelId="{F4633F28-1976-4CC4-ABBA-B488871E4174}" type="sibTrans" cxnId="{0299776F-2A3A-48BA-9EA9-ACA43A592FC8}">
      <dgm:prSet/>
      <dgm:spPr/>
      <dgm:t>
        <a:bodyPr/>
        <a:lstStyle/>
        <a:p>
          <a:endParaRPr lang="ru-RU"/>
        </a:p>
      </dgm:t>
    </dgm:pt>
    <dgm:pt modelId="{07795E74-736F-4063-AE6A-199B3C250471}">
      <dgm:prSet/>
      <dgm:spPr/>
      <dgm:t>
        <a:bodyPr/>
        <a:lstStyle/>
        <a:p>
          <a:r>
            <a:rPr lang="ru-RU" dirty="0" smtClean="0"/>
            <a:t>Экспортных кредитов</a:t>
          </a:r>
          <a:endParaRPr lang="ru-RU" dirty="0"/>
        </a:p>
      </dgm:t>
    </dgm:pt>
    <dgm:pt modelId="{94EAAB1E-285D-4560-A831-792B26F97BBE}" type="parTrans" cxnId="{80F893E9-257E-4E14-BB15-0FAF76DD22EC}">
      <dgm:prSet/>
      <dgm:spPr/>
      <dgm:t>
        <a:bodyPr/>
        <a:lstStyle/>
        <a:p>
          <a:endParaRPr lang="ru-RU"/>
        </a:p>
      </dgm:t>
    </dgm:pt>
    <dgm:pt modelId="{8E8DFE43-6E4A-4004-B663-09B71DC4F421}" type="sibTrans" cxnId="{80F893E9-257E-4E14-BB15-0FAF76DD22EC}">
      <dgm:prSet/>
      <dgm:spPr/>
      <dgm:t>
        <a:bodyPr/>
        <a:lstStyle/>
        <a:p>
          <a:endParaRPr lang="ru-RU"/>
        </a:p>
      </dgm:t>
    </dgm:pt>
    <dgm:pt modelId="{14F6B4F0-3DE5-4497-97FB-52B84F2BD40D}">
      <dgm:prSet/>
      <dgm:spPr/>
      <dgm:t>
        <a:bodyPr/>
        <a:lstStyle/>
        <a:p>
          <a:r>
            <a:rPr lang="ru-RU" dirty="0" smtClean="0"/>
            <a:t>Ведомственные предприятия </a:t>
          </a:r>
          <a:endParaRPr lang="ru-RU" dirty="0"/>
        </a:p>
      </dgm:t>
    </dgm:pt>
    <dgm:pt modelId="{8B461CEE-CF8A-4F89-8D12-D8EF9370362E}" type="parTrans" cxnId="{DFAF32E3-39CF-4CC6-A21B-C32C46D4AE8A}">
      <dgm:prSet/>
      <dgm:spPr/>
      <dgm:t>
        <a:bodyPr/>
        <a:lstStyle/>
        <a:p>
          <a:endParaRPr lang="ru-RU"/>
        </a:p>
      </dgm:t>
    </dgm:pt>
    <dgm:pt modelId="{D75C7B22-8BAE-4DEE-8117-DC766A7A1E33}" type="sibTrans" cxnId="{DFAF32E3-39CF-4CC6-A21B-C32C46D4AE8A}">
      <dgm:prSet/>
      <dgm:spPr/>
      <dgm:t>
        <a:bodyPr/>
        <a:lstStyle/>
        <a:p>
          <a:endParaRPr lang="ru-RU"/>
        </a:p>
      </dgm:t>
    </dgm:pt>
    <dgm:pt modelId="{6A8503B1-77CD-46A0-A255-610AC5C8C94E}">
      <dgm:prSet phldrT="[Текст]" custT="1"/>
      <dgm:spPr/>
      <dgm:t>
        <a:bodyPr/>
        <a:lstStyle/>
        <a:p>
          <a:r>
            <a:rPr lang="ru-RU" sz="1600" b="0" dirty="0" smtClean="0"/>
            <a:t>Консолидированный фонд;</a:t>
          </a:r>
          <a:endParaRPr lang="ru-RU" sz="1600" b="0" dirty="0"/>
        </a:p>
      </dgm:t>
    </dgm:pt>
    <dgm:pt modelId="{6C45D84D-1522-4321-81BC-2B835EF67F5E}" type="sibTrans" cxnId="{6842F14B-1686-476E-AA5A-47E4FA16ABF9}">
      <dgm:prSet/>
      <dgm:spPr/>
      <dgm:t>
        <a:bodyPr/>
        <a:lstStyle/>
        <a:p>
          <a:endParaRPr lang="ru-RU"/>
        </a:p>
      </dgm:t>
    </dgm:pt>
    <dgm:pt modelId="{9E2D2AF9-2F95-4731-846E-38F54EE5854E}" type="parTrans" cxnId="{6842F14B-1686-476E-AA5A-47E4FA16ABF9}">
      <dgm:prSet/>
      <dgm:spPr/>
      <dgm:t>
        <a:bodyPr/>
        <a:lstStyle/>
        <a:p>
          <a:endParaRPr lang="ru-RU"/>
        </a:p>
      </dgm:t>
    </dgm:pt>
    <dgm:pt modelId="{0C274167-BA60-4419-914D-1694EAA1D229}">
      <dgm:prSet phldrT="[Текст]"/>
      <dgm:spPr/>
      <dgm:t>
        <a:bodyPr/>
        <a:lstStyle/>
        <a:p>
          <a:r>
            <a:rPr lang="ru-RU" b="1" dirty="0" smtClean="0"/>
            <a:t>Государственные предприятия</a:t>
          </a:r>
          <a:r>
            <a:rPr lang="ru-RU" dirty="0" smtClean="0"/>
            <a:t>:</a:t>
          </a:r>
          <a:endParaRPr lang="ru-RU" dirty="0"/>
        </a:p>
      </dgm:t>
    </dgm:pt>
    <dgm:pt modelId="{AB6565B7-4A73-49D2-AE41-9DA885F67862}" type="sibTrans" cxnId="{3ABE5D9D-FAE2-4790-9BB2-F9F30ADE395A}">
      <dgm:prSet/>
      <dgm:spPr/>
      <dgm:t>
        <a:bodyPr/>
        <a:lstStyle/>
        <a:p>
          <a:endParaRPr lang="ru-RU"/>
        </a:p>
      </dgm:t>
    </dgm:pt>
    <dgm:pt modelId="{41EB6346-FC9F-472E-9884-6F4A8EFF9C6B}" type="parTrans" cxnId="{3ABE5D9D-FAE2-4790-9BB2-F9F30ADE395A}">
      <dgm:prSet/>
      <dgm:spPr/>
      <dgm:t>
        <a:bodyPr/>
        <a:lstStyle/>
        <a:p>
          <a:endParaRPr lang="ru-RU"/>
        </a:p>
      </dgm:t>
    </dgm:pt>
    <dgm:pt modelId="{2C367355-982D-40C1-A326-25A5BF05E1EE}">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Государственный бюджет:</a:t>
          </a:r>
          <a:endParaRPr lang="ru-RU" dirty="0" smtClean="0"/>
        </a:p>
        <a:p>
          <a:pPr defTabSz="889000">
            <a:lnSpc>
              <a:spcPct val="90000"/>
            </a:lnSpc>
            <a:spcBef>
              <a:spcPct val="0"/>
            </a:spcBef>
            <a:spcAft>
              <a:spcPct val="35000"/>
            </a:spcAft>
          </a:pPr>
          <a:endParaRPr lang="ru-RU" dirty="0"/>
        </a:p>
      </dgm:t>
    </dgm:pt>
    <dgm:pt modelId="{D52E6FB3-A66D-47F4-A22C-E8A01C1A2658}" type="sibTrans" cxnId="{BE8B7FBA-E735-4EA6-A9D4-3D9B8CE9F62F}">
      <dgm:prSet/>
      <dgm:spPr/>
      <dgm:t>
        <a:bodyPr/>
        <a:lstStyle/>
        <a:p>
          <a:endParaRPr lang="ru-RU"/>
        </a:p>
      </dgm:t>
    </dgm:pt>
    <dgm:pt modelId="{EBBD382A-C159-45FA-ADC0-B2E2EE57A0CD}" type="parTrans" cxnId="{BE8B7FBA-E735-4EA6-A9D4-3D9B8CE9F62F}">
      <dgm:prSet/>
      <dgm:spPr/>
      <dgm:t>
        <a:bodyPr/>
        <a:lstStyle/>
        <a:p>
          <a:endParaRPr lang="ru-RU"/>
        </a:p>
      </dgm:t>
    </dgm:pt>
    <dgm:pt modelId="{AA872965-EA06-48B2-A42B-C59F2E6FB696}" type="pres">
      <dgm:prSet presAssocID="{7B4863AC-B04C-4E37-80A5-F981A812DE64}" presName="Name0" presStyleCnt="0">
        <dgm:presLayoutVars>
          <dgm:chMax val="7"/>
          <dgm:dir/>
          <dgm:animLvl val="lvl"/>
          <dgm:resizeHandles val="exact"/>
        </dgm:presLayoutVars>
      </dgm:prSet>
      <dgm:spPr/>
      <dgm:t>
        <a:bodyPr/>
        <a:lstStyle/>
        <a:p>
          <a:endParaRPr lang="ru-RU"/>
        </a:p>
      </dgm:t>
    </dgm:pt>
    <dgm:pt modelId="{9C4A0E5D-8302-4990-B73F-66F08E96B1D7}" type="pres">
      <dgm:prSet presAssocID="{2C367355-982D-40C1-A326-25A5BF05E1EE}" presName="circle1" presStyleLbl="node1" presStyleIdx="0" presStyleCnt="4"/>
      <dgm:spPr/>
    </dgm:pt>
    <dgm:pt modelId="{D67B9424-6EB4-4A1A-964C-ABA37648A19A}" type="pres">
      <dgm:prSet presAssocID="{2C367355-982D-40C1-A326-25A5BF05E1EE}" presName="space" presStyleCnt="0"/>
      <dgm:spPr/>
    </dgm:pt>
    <dgm:pt modelId="{D8976EF8-174C-45F2-A014-49B2B538E336}" type="pres">
      <dgm:prSet presAssocID="{2C367355-982D-40C1-A326-25A5BF05E1EE}" presName="rect1" presStyleLbl="alignAcc1" presStyleIdx="0" presStyleCnt="4"/>
      <dgm:spPr/>
      <dgm:t>
        <a:bodyPr/>
        <a:lstStyle/>
        <a:p>
          <a:endParaRPr lang="ru-RU"/>
        </a:p>
      </dgm:t>
    </dgm:pt>
    <dgm:pt modelId="{CB22588B-98BC-45A1-BAB1-CB9A217C7D65}" type="pres">
      <dgm:prSet presAssocID="{62C91525-9682-4359-BE83-BC24174661CA}" presName="vertSpace2" presStyleLbl="node1" presStyleIdx="0" presStyleCnt="4"/>
      <dgm:spPr/>
    </dgm:pt>
    <dgm:pt modelId="{89669B06-E6E5-44C9-B9C3-8AF8C16AF100}" type="pres">
      <dgm:prSet presAssocID="{62C91525-9682-4359-BE83-BC24174661CA}" presName="circle2" presStyleLbl="node1" presStyleIdx="1" presStyleCnt="4" custLinFactNeighborX="17096" custLinFactNeighborY="10919"/>
      <dgm:spPr/>
    </dgm:pt>
    <dgm:pt modelId="{10F371FE-7E6C-463B-9A02-4E0D4B9A9AD9}" type="pres">
      <dgm:prSet presAssocID="{62C91525-9682-4359-BE83-BC24174661CA}" presName="rect2" presStyleLbl="alignAcc1" presStyleIdx="1" presStyleCnt="4"/>
      <dgm:spPr/>
      <dgm:t>
        <a:bodyPr/>
        <a:lstStyle/>
        <a:p>
          <a:endParaRPr lang="ru-RU"/>
        </a:p>
      </dgm:t>
    </dgm:pt>
    <dgm:pt modelId="{F86C9FAB-28A2-44AA-91D2-09AD08B798C7}" type="pres">
      <dgm:prSet presAssocID="{D2AE81BA-D543-411A-B9A1-16485325C459}" presName="vertSpace3" presStyleLbl="node1" presStyleIdx="1" presStyleCnt="4"/>
      <dgm:spPr/>
    </dgm:pt>
    <dgm:pt modelId="{514FE574-7091-4A21-93A9-8EC8B56BB30D}" type="pres">
      <dgm:prSet presAssocID="{D2AE81BA-D543-411A-B9A1-16485325C459}" presName="circle3" presStyleLbl="node1" presStyleIdx="2" presStyleCnt="4"/>
      <dgm:spPr/>
    </dgm:pt>
    <dgm:pt modelId="{3545EB38-FAAE-4508-8A81-0974391C0DC3}" type="pres">
      <dgm:prSet presAssocID="{D2AE81BA-D543-411A-B9A1-16485325C459}" presName="rect3" presStyleLbl="alignAcc1" presStyleIdx="2" presStyleCnt="4" custScaleY="126055"/>
      <dgm:spPr/>
      <dgm:t>
        <a:bodyPr/>
        <a:lstStyle/>
        <a:p>
          <a:endParaRPr lang="ru-RU"/>
        </a:p>
      </dgm:t>
    </dgm:pt>
    <dgm:pt modelId="{F072B73A-E8F1-4F60-BF78-E7AF4002D385}" type="pres">
      <dgm:prSet presAssocID="{0C274167-BA60-4419-914D-1694EAA1D229}" presName="vertSpace4" presStyleLbl="node1" presStyleIdx="2" presStyleCnt="4"/>
      <dgm:spPr/>
    </dgm:pt>
    <dgm:pt modelId="{C3644759-A2A2-43BC-83C7-F14F3A61ED90}" type="pres">
      <dgm:prSet presAssocID="{0C274167-BA60-4419-914D-1694EAA1D229}" presName="circle4" presStyleLbl="node1" presStyleIdx="3" presStyleCnt="4"/>
      <dgm:spPr/>
    </dgm:pt>
    <dgm:pt modelId="{ECA90131-F3C0-4C1F-9EAE-B3553DB735F9}" type="pres">
      <dgm:prSet presAssocID="{0C274167-BA60-4419-914D-1694EAA1D229}" presName="rect4" presStyleLbl="alignAcc1" presStyleIdx="3" presStyleCnt="4"/>
      <dgm:spPr/>
      <dgm:t>
        <a:bodyPr/>
        <a:lstStyle/>
        <a:p>
          <a:endParaRPr lang="ru-RU"/>
        </a:p>
      </dgm:t>
    </dgm:pt>
    <dgm:pt modelId="{53DF6B43-F760-465F-B062-AFA679DD652E}" type="pres">
      <dgm:prSet presAssocID="{2C367355-982D-40C1-A326-25A5BF05E1EE}" presName="rect1ParTx" presStyleLbl="alignAcc1" presStyleIdx="3" presStyleCnt="4">
        <dgm:presLayoutVars>
          <dgm:chMax val="1"/>
          <dgm:bulletEnabled val="1"/>
        </dgm:presLayoutVars>
      </dgm:prSet>
      <dgm:spPr/>
      <dgm:t>
        <a:bodyPr/>
        <a:lstStyle/>
        <a:p>
          <a:endParaRPr lang="ru-RU"/>
        </a:p>
      </dgm:t>
    </dgm:pt>
    <dgm:pt modelId="{362E8019-D9F8-46EA-ACE2-53701E7FFA27}" type="pres">
      <dgm:prSet presAssocID="{2C367355-982D-40C1-A326-25A5BF05E1EE}" presName="rect1ChTx" presStyleLbl="alignAcc1" presStyleIdx="3" presStyleCnt="4">
        <dgm:presLayoutVars>
          <dgm:bulletEnabled val="1"/>
        </dgm:presLayoutVars>
      </dgm:prSet>
      <dgm:spPr/>
      <dgm:t>
        <a:bodyPr/>
        <a:lstStyle/>
        <a:p>
          <a:endParaRPr lang="ru-RU"/>
        </a:p>
      </dgm:t>
    </dgm:pt>
    <dgm:pt modelId="{3682CCC9-F2A7-4399-8365-9B36AF6846A3}" type="pres">
      <dgm:prSet presAssocID="{62C91525-9682-4359-BE83-BC24174661CA}" presName="rect2ParTx" presStyleLbl="alignAcc1" presStyleIdx="3" presStyleCnt="4">
        <dgm:presLayoutVars>
          <dgm:chMax val="1"/>
          <dgm:bulletEnabled val="1"/>
        </dgm:presLayoutVars>
      </dgm:prSet>
      <dgm:spPr/>
      <dgm:t>
        <a:bodyPr/>
        <a:lstStyle/>
        <a:p>
          <a:endParaRPr lang="ru-RU"/>
        </a:p>
      </dgm:t>
    </dgm:pt>
    <dgm:pt modelId="{E28C6AF1-2C44-40A2-B5DF-93C3DEF6E121}" type="pres">
      <dgm:prSet presAssocID="{62C91525-9682-4359-BE83-BC24174661CA}" presName="rect2ChTx" presStyleLbl="alignAcc1" presStyleIdx="3" presStyleCnt="4">
        <dgm:presLayoutVars>
          <dgm:bulletEnabled val="1"/>
        </dgm:presLayoutVars>
      </dgm:prSet>
      <dgm:spPr/>
    </dgm:pt>
    <dgm:pt modelId="{03D56F8F-F436-4CB7-AE67-91165AE93204}" type="pres">
      <dgm:prSet presAssocID="{D2AE81BA-D543-411A-B9A1-16485325C459}" presName="rect3ParTx" presStyleLbl="alignAcc1" presStyleIdx="3" presStyleCnt="4">
        <dgm:presLayoutVars>
          <dgm:chMax val="1"/>
          <dgm:bulletEnabled val="1"/>
        </dgm:presLayoutVars>
      </dgm:prSet>
      <dgm:spPr/>
      <dgm:t>
        <a:bodyPr/>
        <a:lstStyle/>
        <a:p>
          <a:endParaRPr lang="ru-RU"/>
        </a:p>
      </dgm:t>
    </dgm:pt>
    <dgm:pt modelId="{914F9224-22EC-4BC7-B1FB-E8E54123F9A7}" type="pres">
      <dgm:prSet presAssocID="{D2AE81BA-D543-411A-B9A1-16485325C459}" presName="rect3ChTx" presStyleLbl="alignAcc1" presStyleIdx="3" presStyleCnt="4" custScaleX="110506" custScaleY="147668" custLinFactNeighborX="-2626" custLinFactNeighborY="-26997">
        <dgm:presLayoutVars>
          <dgm:bulletEnabled val="1"/>
        </dgm:presLayoutVars>
      </dgm:prSet>
      <dgm:spPr/>
      <dgm:t>
        <a:bodyPr/>
        <a:lstStyle/>
        <a:p>
          <a:endParaRPr lang="ru-RU"/>
        </a:p>
      </dgm:t>
    </dgm:pt>
    <dgm:pt modelId="{26A35AE8-9875-4665-AFAB-411CADDAD1D1}" type="pres">
      <dgm:prSet presAssocID="{0C274167-BA60-4419-914D-1694EAA1D229}" presName="rect4ParTx" presStyleLbl="alignAcc1" presStyleIdx="3" presStyleCnt="4">
        <dgm:presLayoutVars>
          <dgm:chMax val="1"/>
          <dgm:bulletEnabled val="1"/>
        </dgm:presLayoutVars>
      </dgm:prSet>
      <dgm:spPr/>
      <dgm:t>
        <a:bodyPr/>
        <a:lstStyle/>
        <a:p>
          <a:endParaRPr lang="ru-RU"/>
        </a:p>
      </dgm:t>
    </dgm:pt>
    <dgm:pt modelId="{F022539E-3E23-404C-809F-BD4A46CA9EF0}" type="pres">
      <dgm:prSet presAssocID="{0C274167-BA60-4419-914D-1694EAA1D229}" presName="rect4ChTx" presStyleLbl="alignAcc1" presStyleIdx="3" presStyleCnt="4" custScaleX="119134" custScaleY="100000">
        <dgm:presLayoutVars>
          <dgm:bulletEnabled val="1"/>
        </dgm:presLayoutVars>
      </dgm:prSet>
      <dgm:spPr/>
      <dgm:t>
        <a:bodyPr/>
        <a:lstStyle/>
        <a:p>
          <a:endParaRPr lang="ru-RU"/>
        </a:p>
      </dgm:t>
    </dgm:pt>
  </dgm:ptLst>
  <dgm:cxnLst>
    <dgm:cxn modelId="{739EB3E9-6E1C-4354-A064-DED7981F63B8}" type="presOf" srcId="{7B4863AC-B04C-4E37-80A5-F981A812DE64}" destId="{AA872965-EA06-48B2-A42B-C59F2E6FB696}" srcOrd="0" destOrd="0" presId="urn:microsoft.com/office/officeart/2005/8/layout/target3"/>
    <dgm:cxn modelId="{515D4419-E70C-4100-9D0A-6F1EE2DD7914}" type="presOf" srcId="{D2AE81BA-D543-411A-B9A1-16485325C459}" destId="{03D56F8F-F436-4CB7-AE67-91165AE93204}" srcOrd="1" destOrd="0" presId="urn:microsoft.com/office/officeart/2005/8/layout/target3"/>
    <dgm:cxn modelId="{038159D1-74F9-4FFB-A08E-A5A1E923879B}" srcId="{7B4863AC-B04C-4E37-80A5-F981A812DE64}" destId="{62C91525-9682-4359-BE83-BC24174661CA}" srcOrd="1" destOrd="0" parTransId="{3C0A4837-38AC-42CB-8AC4-F4CDD2596109}" sibTransId="{786E5B6D-28AC-4822-8F62-EE8C3F5398CD}"/>
    <dgm:cxn modelId="{80F893E9-257E-4E14-BB15-0FAF76DD22EC}" srcId="{D2AE81BA-D543-411A-B9A1-16485325C459}" destId="{07795E74-736F-4063-AE6A-199B3C250471}" srcOrd="2" destOrd="0" parTransId="{94EAAB1E-285D-4560-A831-792B26F97BBE}" sibTransId="{8E8DFE43-6E4A-4004-B663-09B71DC4F421}"/>
    <dgm:cxn modelId="{EC55ECE2-50BB-4AF5-846A-79E6E20A48DD}" type="presOf" srcId="{2C367355-982D-40C1-A326-25A5BF05E1EE}" destId="{D8976EF8-174C-45F2-A014-49B2B538E336}" srcOrd="0" destOrd="0" presId="urn:microsoft.com/office/officeart/2005/8/layout/target3"/>
    <dgm:cxn modelId="{6842F14B-1686-476E-AA5A-47E4FA16ABF9}" srcId="{2C367355-982D-40C1-A326-25A5BF05E1EE}" destId="{6A8503B1-77CD-46A0-A255-610AC5C8C94E}" srcOrd="0" destOrd="0" parTransId="{9E2D2AF9-2F95-4731-846E-38F54EE5854E}" sibTransId="{6C45D84D-1522-4321-81BC-2B835EF67F5E}"/>
    <dgm:cxn modelId="{67E53A6B-D526-47AF-A017-157F3E2B926E}" type="presOf" srcId="{6A8503B1-77CD-46A0-A255-610AC5C8C94E}" destId="{362E8019-D9F8-46EA-ACE2-53701E7FFA27}" srcOrd="0" destOrd="0" presId="urn:microsoft.com/office/officeart/2005/8/layout/target3"/>
    <dgm:cxn modelId="{AD07656C-DA4F-4779-BB82-76B1727EFF6F}" srcId="{0C274167-BA60-4419-914D-1694EAA1D229}" destId="{9F7792E6-2808-4A1B-9252-842BA1AF66DD}" srcOrd="0" destOrd="0" parTransId="{513047EB-0E05-4705-A394-9234BCAF3BF9}" sibTransId="{4FB16267-669E-4080-90AD-9A004CE51710}"/>
    <dgm:cxn modelId="{31479D24-01EB-48A1-B0A1-0AE6150F0FC3}" type="presOf" srcId="{14F6B4F0-3DE5-4497-97FB-52B84F2BD40D}" destId="{F022539E-3E23-404C-809F-BD4A46CA9EF0}" srcOrd="0" destOrd="1" presId="urn:microsoft.com/office/officeart/2005/8/layout/target3"/>
    <dgm:cxn modelId="{BE8B7FBA-E735-4EA6-A9D4-3D9B8CE9F62F}" srcId="{7B4863AC-B04C-4E37-80A5-F981A812DE64}" destId="{2C367355-982D-40C1-A326-25A5BF05E1EE}" srcOrd="0" destOrd="0" parTransId="{EBBD382A-C159-45FA-ADC0-B2E2EE57A0CD}" sibTransId="{D52E6FB3-A66D-47F4-A22C-E8A01C1A2658}"/>
    <dgm:cxn modelId="{269B07D2-4388-4405-9241-5209CD8E78E5}" type="presOf" srcId="{D2AE81BA-D543-411A-B9A1-16485325C459}" destId="{3545EB38-FAAE-4508-8A81-0974391C0DC3}" srcOrd="0" destOrd="0" presId="urn:microsoft.com/office/officeart/2005/8/layout/target3"/>
    <dgm:cxn modelId="{B605D5C5-B1C1-42F3-8272-EDBBDC0EB6C7}" type="presOf" srcId="{0C274167-BA60-4419-914D-1694EAA1D229}" destId="{26A35AE8-9875-4665-AFAB-411CADDAD1D1}" srcOrd="1" destOrd="0" presId="urn:microsoft.com/office/officeart/2005/8/layout/target3"/>
    <dgm:cxn modelId="{CBA67571-B7E3-495D-9889-E9908805936F}" type="presOf" srcId="{66F558FE-914D-454C-B30F-5364EA8081F5}" destId="{362E8019-D9F8-46EA-ACE2-53701E7FFA27}" srcOrd="0" destOrd="1" presId="urn:microsoft.com/office/officeart/2005/8/layout/target3"/>
    <dgm:cxn modelId="{AF65EBC0-3E34-4EAF-A3BF-4B5BEEDFF3C5}" type="presOf" srcId="{07795E74-736F-4063-AE6A-199B3C250471}" destId="{914F9224-22EC-4BC7-B1FB-E8E54123F9A7}" srcOrd="0" destOrd="2" presId="urn:microsoft.com/office/officeart/2005/8/layout/target3"/>
    <dgm:cxn modelId="{6D76CCDB-9FA7-404E-B109-A0F1077AC5B0}" srcId="{7B4863AC-B04C-4E37-80A5-F981A812DE64}" destId="{D2AE81BA-D543-411A-B9A1-16485325C459}" srcOrd="2" destOrd="0" parTransId="{2A2E3549-4D1B-4B7F-802C-0C08A12626B6}" sibTransId="{FC35C73E-A5E3-4E69-A596-09FB96A4EF5D}"/>
    <dgm:cxn modelId="{DFAF32E3-39CF-4CC6-A21B-C32C46D4AE8A}" srcId="{0C274167-BA60-4419-914D-1694EAA1D229}" destId="{14F6B4F0-3DE5-4497-97FB-52B84F2BD40D}" srcOrd="1" destOrd="0" parTransId="{8B461CEE-CF8A-4F89-8D12-D8EF9370362E}" sibTransId="{D75C7B22-8BAE-4DEE-8117-DC766A7A1E33}"/>
    <dgm:cxn modelId="{BE3CA5BB-421C-4984-8C9B-F6973A5AD59C}" type="presOf" srcId="{63370A7D-A8D6-4730-9936-73B4389DB748}" destId="{914F9224-22EC-4BC7-B1FB-E8E54123F9A7}" srcOrd="0" destOrd="0" presId="urn:microsoft.com/office/officeart/2005/8/layout/target3"/>
    <dgm:cxn modelId="{0299776F-2A3A-48BA-9EA9-ACA43A592FC8}" srcId="{D2AE81BA-D543-411A-B9A1-16485325C459}" destId="{12D75683-6BAA-4FA7-BAB6-35EB3B0370AD}" srcOrd="1" destOrd="0" parTransId="{2FE6518C-FAC0-4F1B-B1C2-5BD8CF05595C}" sibTransId="{F4633F28-1976-4CC4-ABBA-B488871E4174}"/>
    <dgm:cxn modelId="{3ABE5D9D-FAE2-4790-9BB2-F9F30ADE395A}" srcId="{7B4863AC-B04C-4E37-80A5-F981A812DE64}" destId="{0C274167-BA60-4419-914D-1694EAA1D229}" srcOrd="3" destOrd="0" parTransId="{41EB6346-FC9F-472E-9884-6F4A8EFF9C6B}" sibTransId="{AB6565B7-4A73-49D2-AE41-9DA885F67862}"/>
    <dgm:cxn modelId="{CA72088B-E0EF-40C5-A295-BBBFE14D5147}" type="presOf" srcId="{62C91525-9682-4359-BE83-BC24174661CA}" destId="{3682CCC9-F2A7-4399-8365-9B36AF6846A3}" srcOrd="1" destOrd="0" presId="urn:microsoft.com/office/officeart/2005/8/layout/target3"/>
    <dgm:cxn modelId="{6514B536-4BC3-47D0-A56B-2CAAE87D2E39}" srcId="{2C367355-982D-40C1-A326-25A5BF05E1EE}" destId="{66F558FE-914D-454C-B30F-5364EA8081F5}" srcOrd="1" destOrd="0" parTransId="{C67B75CE-80DA-4C97-A891-0DE43EF8B125}" sibTransId="{B632EC45-422B-4ED4-9C02-4D1E4316C731}"/>
    <dgm:cxn modelId="{153F56F4-D888-4D14-A378-6B4E21624637}" type="presOf" srcId="{62C91525-9682-4359-BE83-BC24174661CA}" destId="{10F371FE-7E6C-463B-9A02-4E0D4B9A9AD9}" srcOrd="0" destOrd="0" presId="urn:microsoft.com/office/officeart/2005/8/layout/target3"/>
    <dgm:cxn modelId="{DD882EBA-CE1B-47F5-9AAE-1ED50E9D9590}" type="presOf" srcId="{9F7792E6-2808-4A1B-9252-842BA1AF66DD}" destId="{F022539E-3E23-404C-809F-BD4A46CA9EF0}" srcOrd="0" destOrd="0" presId="urn:microsoft.com/office/officeart/2005/8/layout/target3"/>
    <dgm:cxn modelId="{0C4FD99E-6AA9-455D-B07D-C0EE8F614684}" type="presOf" srcId="{12D75683-6BAA-4FA7-BAB6-35EB3B0370AD}" destId="{914F9224-22EC-4BC7-B1FB-E8E54123F9A7}" srcOrd="0" destOrd="1" presId="urn:microsoft.com/office/officeart/2005/8/layout/target3"/>
    <dgm:cxn modelId="{0A3BFBE9-25F4-4DC6-803B-60F0DE5586EA}" type="presOf" srcId="{2C367355-982D-40C1-A326-25A5BF05E1EE}" destId="{53DF6B43-F760-465F-B062-AFA679DD652E}" srcOrd="1" destOrd="0" presId="urn:microsoft.com/office/officeart/2005/8/layout/target3"/>
    <dgm:cxn modelId="{9EF89FEC-15B9-4D43-B803-2FF2C1A9F9FA}" srcId="{D2AE81BA-D543-411A-B9A1-16485325C459}" destId="{63370A7D-A8D6-4730-9936-73B4389DB748}" srcOrd="0" destOrd="0" parTransId="{C5B39692-7AF9-4745-99F9-4EF00FB86066}" sibTransId="{5013F46F-42B9-4720-8752-01FC074AA9D6}"/>
    <dgm:cxn modelId="{3E46F5D3-36F8-4CDD-BDF0-7DD1C75546E7}" type="presOf" srcId="{0C274167-BA60-4419-914D-1694EAA1D229}" destId="{ECA90131-F3C0-4C1F-9EAE-B3553DB735F9}" srcOrd="0" destOrd="0" presId="urn:microsoft.com/office/officeart/2005/8/layout/target3"/>
    <dgm:cxn modelId="{226E0B26-4475-4BB1-8F01-F6D522991D6B}" type="presParOf" srcId="{AA872965-EA06-48B2-A42B-C59F2E6FB696}" destId="{9C4A0E5D-8302-4990-B73F-66F08E96B1D7}" srcOrd="0" destOrd="0" presId="urn:microsoft.com/office/officeart/2005/8/layout/target3"/>
    <dgm:cxn modelId="{0ED123EC-52FF-42BD-B2FF-496E79FADAF6}" type="presParOf" srcId="{AA872965-EA06-48B2-A42B-C59F2E6FB696}" destId="{D67B9424-6EB4-4A1A-964C-ABA37648A19A}" srcOrd="1" destOrd="0" presId="urn:microsoft.com/office/officeart/2005/8/layout/target3"/>
    <dgm:cxn modelId="{EB530EEE-EACF-4A55-906A-1C1FD35EF150}" type="presParOf" srcId="{AA872965-EA06-48B2-A42B-C59F2E6FB696}" destId="{D8976EF8-174C-45F2-A014-49B2B538E336}" srcOrd="2" destOrd="0" presId="urn:microsoft.com/office/officeart/2005/8/layout/target3"/>
    <dgm:cxn modelId="{94F60B54-036F-432E-9C5A-F68158B6816D}" type="presParOf" srcId="{AA872965-EA06-48B2-A42B-C59F2E6FB696}" destId="{CB22588B-98BC-45A1-BAB1-CB9A217C7D65}" srcOrd="3" destOrd="0" presId="urn:microsoft.com/office/officeart/2005/8/layout/target3"/>
    <dgm:cxn modelId="{8F250AC4-1219-49FA-A544-1F928172975F}" type="presParOf" srcId="{AA872965-EA06-48B2-A42B-C59F2E6FB696}" destId="{89669B06-E6E5-44C9-B9C3-8AF8C16AF100}" srcOrd="4" destOrd="0" presId="urn:microsoft.com/office/officeart/2005/8/layout/target3"/>
    <dgm:cxn modelId="{80EDD001-BCAE-41CA-B5C1-AE456C6A4C5C}" type="presParOf" srcId="{AA872965-EA06-48B2-A42B-C59F2E6FB696}" destId="{10F371FE-7E6C-463B-9A02-4E0D4B9A9AD9}" srcOrd="5" destOrd="0" presId="urn:microsoft.com/office/officeart/2005/8/layout/target3"/>
    <dgm:cxn modelId="{4D01205F-30AD-4D14-B00F-48DAEA87AD8A}" type="presParOf" srcId="{AA872965-EA06-48B2-A42B-C59F2E6FB696}" destId="{F86C9FAB-28A2-44AA-91D2-09AD08B798C7}" srcOrd="6" destOrd="0" presId="urn:microsoft.com/office/officeart/2005/8/layout/target3"/>
    <dgm:cxn modelId="{684F47E7-0BD7-436E-B5BD-E7BD247A12E8}" type="presParOf" srcId="{AA872965-EA06-48B2-A42B-C59F2E6FB696}" destId="{514FE574-7091-4A21-93A9-8EC8B56BB30D}" srcOrd="7" destOrd="0" presId="urn:microsoft.com/office/officeart/2005/8/layout/target3"/>
    <dgm:cxn modelId="{7C30341D-F201-461E-AD91-03FC3C7E2F18}" type="presParOf" srcId="{AA872965-EA06-48B2-A42B-C59F2E6FB696}" destId="{3545EB38-FAAE-4508-8A81-0974391C0DC3}" srcOrd="8" destOrd="0" presId="urn:microsoft.com/office/officeart/2005/8/layout/target3"/>
    <dgm:cxn modelId="{B03100DA-9F32-4EAA-BD39-9768F96BB87B}" type="presParOf" srcId="{AA872965-EA06-48B2-A42B-C59F2E6FB696}" destId="{F072B73A-E8F1-4F60-BF78-E7AF4002D385}" srcOrd="9" destOrd="0" presId="urn:microsoft.com/office/officeart/2005/8/layout/target3"/>
    <dgm:cxn modelId="{E1346D46-B8FB-4855-8F15-15130D0EFC8F}" type="presParOf" srcId="{AA872965-EA06-48B2-A42B-C59F2E6FB696}" destId="{C3644759-A2A2-43BC-83C7-F14F3A61ED90}" srcOrd="10" destOrd="0" presId="urn:microsoft.com/office/officeart/2005/8/layout/target3"/>
    <dgm:cxn modelId="{E30A581C-361E-41EB-A1FA-6D1950FB8B36}" type="presParOf" srcId="{AA872965-EA06-48B2-A42B-C59F2E6FB696}" destId="{ECA90131-F3C0-4C1F-9EAE-B3553DB735F9}" srcOrd="11" destOrd="0" presId="urn:microsoft.com/office/officeart/2005/8/layout/target3"/>
    <dgm:cxn modelId="{58F5CF0F-EF02-414D-916C-B6F2B486112C}" type="presParOf" srcId="{AA872965-EA06-48B2-A42B-C59F2E6FB696}" destId="{53DF6B43-F760-465F-B062-AFA679DD652E}" srcOrd="12" destOrd="0" presId="urn:microsoft.com/office/officeart/2005/8/layout/target3"/>
    <dgm:cxn modelId="{3BE6EF66-7860-42AF-B7DD-95A8DD5A188A}" type="presParOf" srcId="{AA872965-EA06-48B2-A42B-C59F2E6FB696}" destId="{362E8019-D9F8-46EA-ACE2-53701E7FFA27}" srcOrd="13" destOrd="0" presId="urn:microsoft.com/office/officeart/2005/8/layout/target3"/>
    <dgm:cxn modelId="{AB1BED26-D78A-4C2B-A42D-F1F0A95532E5}" type="presParOf" srcId="{AA872965-EA06-48B2-A42B-C59F2E6FB696}" destId="{3682CCC9-F2A7-4399-8365-9B36AF6846A3}" srcOrd="14" destOrd="0" presId="urn:microsoft.com/office/officeart/2005/8/layout/target3"/>
    <dgm:cxn modelId="{3A719D14-025F-4578-95BE-58CDB5A23D5E}" type="presParOf" srcId="{AA872965-EA06-48B2-A42B-C59F2E6FB696}" destId="{E28C6AF1-2C44-40A2-B5DF-93C3DEF6E121}" srcOrd="15" destOrd="0" presId="urn:microsoft.com/office/officeart/2005/8/layout/target3"/>
    <dgm:cxn modelId="{21E5497E-84C4-41FB-B3D7-C4FEAAFE88ED}" type="presParOf" srcId="{AA872965-EA06-48B2-A42B-C59F2E6FB696}" destId="{03D56F8F-F436-4CB7-AE67-91165AE93204}" srcOrd="16" destOrd="0" presId="urn:microsoft.com/office/officeart/2005/8/layout/target3"/>
    <dgm:cxn modelId="{93884BF0-5582-45C5-9B33-D72F7E4269F9}" type="presParOf" srcId="{AA872965-EA06-48B2-A42B-C59F2E6FB696}" destId="{914F9224-22EC-4BC7-B1FB-E8E54123F9A7}" srcOrd="17" destOrd="0" presId="urn:microsoft.com/office/officeart/2005/8/layout/target3"/>
    <dgm:cxn modelId="{FB61744D-584A-4216-BBE5-7D9067526EC1}" type="presParOf" srcId="{AA872965-EA06-48B2-A42B-C59F2E6FB696}" destId="{26A35AE8-9875-4665-AFAB-411CADDAD1D1}" srcOrd="18" destOrd="0" presId="urn:microsoft.com/office/officeart/2005/8/layout/target3"/>
    <dgm:cxn modelId="{6C7EA7BC-1FD9-43B4-969A-DA64C1294B53}" type="presParOf" srcId="{AA872965-EA06-48B2-A42B-C59F2E6FB696}" destId="{F022539E-3E23-404C-809F-BD4A46CA9EF0}"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7B632-E3F1-460D-BDF5-3B6D04B83AC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9AA135F4-529C-49AD-9860-C9FE67CA3E2A}">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Общегосударственные налоги:</a:t>
          </a:r>
          <a:endParaRPr lang="ru-RU" dirty="0" smtClean="0"/>
        </a:p>
        <a:p>
          <a:pPr defTabSz="1022350">
            <a:lnSpc>
              <a:spcPct val="90000"/>
            </a:lnSpc>
            <a:spcBef>
              <a:spcPct val="0"/>
            </a:spcBef>
            <a:spcAft>
              <a:spcPct val="35000"/>
            </a:spcAft>
          </a:pPr>
          <a:endParaRPr lang="ru-RU" dirty="0"/>
        </a:p>
      </dgm:t>
    </dgm:pt>
    <dgm:pt modelId="{3E60A191-B7FF-4A2E-AE42-ACB73D6A6B58}" type="parTrans" cxnId="{CF4C9BB9-A739-4966-A798-D681E3AE8A2E}">
      <dgm:prSet/>
      <dgm:spPr/>
      <dgm:t>
        <a:bodyPr/>
        <a:lstStyle/>
        <a:p>
          <a:endParaRPr lang="ru-RU"/>
        </a:p>
      </dgm:t>
    </dgm:pt>
    <dgm:pt modelId="{7413450B-4210-4906-8FE9-F63402976A40}" type="sibTrans" cxnId="{CF4C9BB9-A739-4966-A798-D681E3AE8A2E}">
      <dgm:prSet/>
      <dgm:spPr/>
      <dgm:t>
        <a:bodyPr/>
        <a:lstStyle/>
        <a:p>
          <a:endParaRPr lang="ru-RU"/>
        </a:p>
      </dgm:t>
    </dgm:pt>
    <dgm:pt modelId="{E9AE576D-47AD-4A0A-985A-54798C82ADD0}">
      <dgm:prSet phldrT="[Текст]"/>
      <dgm:spPr/>
      <dgm:t>
        <a:bodyPr/>
        <a:lstStyle/>
        <a:p>
          <a:r>
            <a:rPr lang="ru-RU" b="1" dirty="0" smtClean="0"/>
            <a:t>Прямые: </a:t>
          </a:r>
          <a:r>
            <a:rPr lang="ru-RU" dirty="0" smtClean="0"/>
            <a:t>подоходный налог (с физических лиц и с прибыли корпораций); налог на капитал; налог на наследство; взносы на нужды социального страхования</a:t>
          </a:r>
          <a:endParaRPr lang="ru-RU" dirty="0"/>
        </a:p>
      </dgm:t>
    </dgm:pt>
    <dgm:pt modelId="{635C4C03-C5E6-4D9B-8DF7-D485024C44D3}" type="parTrans" cxnId="{5FFD4322-31ED-42C7-B70D-8EE74DD2380E}">
      <dgm:prSet/>
      <dgm:spPr/>
      <dgm:t>
        <a:bodyPr/>
        <a:lstStyle/>
        <a:p>
          <a:endParaRPr lang="ru-RU"/>
        </a:p>
      </dgm:t>
    </dgm:pt>
    <dgm:pt modelId="{45781CE4-40F5-43B2-A647-722E03857D7D}" type="sibTrans" cxnId="{5FFD4322-31ED-42C7-B70D-8EE74DD2380E}">
      <dgm:prSet/>
      <dgm:spPr/>
      <dgm:t>
        <a:bodyPr/>
        <a:lstStyle/>
        <a:p>
          <a:endParaRPr lang="ru-RU"/>
        </a:p>
      </dgm:t>
    </dgm:pt>
    <dgm:pt modelId="{22B23131-AF3C-409F-864B-79E673CD231B}">
      <dgm:prSet/>
      <dgm:spPr/>
      <dgm:t>
        <a:bodyPr/>
        <a:lstStyle/>
        <a:p>
          <a:r>
            <a:rPr lang="ru-RU" b="1" dirty="0" smtClean="0"/>
            <a:t>Косвенные: </a:t>
          </a:r>
          <a:r>
            <a:rPr lang="ru-RU" dirty="0" smtClean="0"/>
            <a:t>налог на добавленную стоимость; акцизы; гербовый сбор; таможенные пошлины; налог с игорного бизнеса; сборы с бегов </a:t>
          </a:r>
          <a:endParaRPr lang="ru-RU" dirty="0"/>
        </a:p>
      </dgm:t>
    </dgm:pt>
    <dgm:pt modelId="{4ADEC744-6128-4524-8A3B-EEB5B9F98C43}" type="parTrans" cxnId="{E5C97D34-F536-42DF-B80A-26B543456EFB}">
      <dgm:prSet/>
      <dgm:spPr/>
      <dgm:t>
        <a:bodyPr/>
        <a:lstStyle/>
        <a:p>
          <a:endParaRPr lang="ru-RU"/>
        </a:p>
      </dgm:t>
    </dgm:pt>
    <dgm:pt modelId="{113BCCD8-587C-45F2-A148-659CAAB3BECE}" type="sibTrans" cxnId="{E5C97D34-F536-42DF-B80A-26B543456EFB}">
      <dgm:prSet/>
      <dgm:spPr/>
      <dgm:t>
        <a:bodyPr/>
        <a:lstStyle/>
        <a:p>
          <a:endParaRPr lang="ru-RU"/>
        </a:p>
      </dgm:t>
    </dgm:pt>
    <dgm:pt modelId="{25255C4E-D147-4E4D-B36E-00F906D7CCAA}">
      <dgm:prSet/>
      <dgm:spPr/>
      <dgm:t>
        <a:bodyPr/>
        <a:lstStyle/>
        <a:p>
          <a:r>
            <a:rPr lang="ru-RU" b="1" smtClean="0"/>
            <a:t>Налоги местных органов власти:</a:t>
          </a:r>
          <a:endParaRPr lang="ru-RU"/>
        </a:p>
      </dgm:t>
    </dgm:pt>
    <dgm:pt modelId="{41696B9B-A200-433B-B288-69FD2FB0F1B0}" type="parTrans" cxnId="{7EB48032-0FE9-4170-A1B6-1C9D24A6058D}">
      <dgm:prSet/>
      <dgm:spPr/>
      <dgm:t>
        <a:bodyPr/>
        <a:lstStyle/>
        <a:p>
          <a:endParaRPr lang="ru-RU"/>
        </a:p>
      </dgm:t>
    </dgm:pt>
    <dgm:pt modelId="{CF082CE4-786A-47B7-B2AA-991DA65F7B2C}" type="sibTrans" cxnId="{7EB48032-0FE9-4170-A1B6-1C9D24A6058D}">
      <dgm:prSet/>
      <dgm:spPr/>
      <dgm:t>
        <a:bodyPr/>
        <a:lstStyle/>
        <a:p>
          <a:endParaRPr lang="ru-RU"/>
        </a:p>
      </dgm:t>
    </dgm:pt>
    <dgm:pt modelId="{7E7E05EE-8F72-44D2-A714-CDE42D8924ED}">
      <dgm:prSet/>
      <dgm:spPr/>
      <dgm:t>
        <a:bodyPr/>
        <a:lstStyle/>
        <a:p>
          <a:r>
            <a:rPr lang="ru-RU" dirty="0" smtClean="0"/>
            <a:t>Налог на имущество; </a:t>
          </a:r>
          <a:endParaRPr lang="ru-RU" dirty="0"/>
        </a:p>
      </dgm:t>
    </dgm:pt>
    <dgm:pt modelId="{2B8D4CAE-332A-4A25-AD64-FAE4E166E4F1}" type="parTrans" cxnId="{DA4CDE76-3AFC-40B2-8F50-C2B8E98204D2}">
      <dgm:prSet/>
      <dgm:spPr/>
      <dgm:t>
        <a:bodyPr/>
        <a:lstStyle/>
        <a:p>
          <a:endParaRPr lang="ru-RU"/>
        </a:p>
      </dgm:t>
    </dgm:pt>
    <dgm:pt modelId="{219E350D-F34B-4F4C-A658-6619BE3D6C8A}" type="sibTrans" cxnId="{DA4CDE76-3AFC-40B2-8F50-C2B8E98204D2}">
      <dgm:prSet/>
      <dgm:spPr/>
      <dgm:t>
        <a:bodyPr/>
        <a:lstStyle/>
        <a:p>
          <a:endParaRPr lang="ru-RU"/>
        </a:p>
      </dgm:t>
    </dgm:pt>
    <dgm:pt modelId="{3C12BD19-0454-46A0-AE7E-3959BADD46CE}">
      <dgm:prSet/>
      <dgm:spPr/>
      <dgm:t>
        <a:bodyPr/>
        <a:lstStyle/>
        <a:p>
          <a:r>
            <a:rPr lang="ru-RU" dirty="0" smtClean="0"/>
            <a:t>муниципальный (в 1989 – 1993 гг. - подушный)</a:t>
          </a:r>
          <a:endParaRPr lang="ru-RU" dirty="0"/>
        </a:p>
      </dgm:t>
    </dgm:pt>
    <dgm:pt modelId="{248D4901-5F9D-43A1-AAC0-776523FA5DBD}" type="parTrans" cxnId="{C29D775A-58F5-4DB0-99F6-502F1EECD9A1}">
      <dgm:prSet/>
      <dgm:spPr/>
      <dgm:t>
        <a:bodyPr/>
        <a:lstStyle/>
        <a:p>
          <a:endParaRPr lang="ru-RU"/>
        </a:p>
      </dgm:t>
    </dgm:pt>
    <dgm:pt modelId="{0E6FAD07-E254-47E5-B3C8-DFAC31DB332C}" type="sibTrans" cxnId="{C29D775A-58F5-4DB0-99F6-502F1EECD9A1}">
      <dgm:prSet/>
      <dgm:spPr/>
      <dgm:t>
        <a:bodyPr/>
        <a:lstStyle/>
        <a:p>
          <a:endParaRPr lang="ru-RU"/>
        </a:p>
      </dgm:t>
    </dgm:pt>
    <dgm:pt modelId="{457DF50B-684E-4EAB-B7B6-E94B967D9F06}" type="pres">
      <dgm:prSet presAssocID="{3077B632-E3F1-460D-BDF5-3B6D04B83AC5}" presName="Name0" presStyleCnt="0">
        <dgm:presLayoutVars>
          <dgm:dir/>
          <dgm:animLvl val="lvl"/>
          <dgm:resizeHandles/>
        </dgm:presLayoutVars>
      </dgm:prSet>
      <dgm:spPr/>
      <dgm:t>
        <a:bodyPr/>
        <a:lstStyle/>
        <a:p>
          <a:endParaRPr lang="ru-RU"/>
        </a:p>
      </dgm:t>
    </dgm:pt>
    <dgm:pt modelId="{5B86CE40-9287-4B05-9197-3817DAEC26F5}" type="pres">
      <dgm:prSet presAssocID="{9AA135F4-529C-49AD-9860-C9FE67CA3E2A}" presName="linNode" presStyleCnt="0"/>
      <dgm:spPr/>
    </dgm:pt>
    <dgm:pt modelId="{70257195-7866-4BE1-AB42-6ED0854448FB}" type="pres">
      <dgm:prSet presAssocID="{9AA135F4-529C-49AD-9860-C9FE67CA3E2A}" presName="parentShp" presStyleLbl="node1" presStyleIdx="0" presStyleCnt="2">
        <dgm:presLayoutVars>
          <dgm:bulletEnabled val="1"/>
        </dgm:presLayoutVars>
      </dgm:prSet>
      <dgm:spPr/>
      <dgm:t>
        <a:bodyPr/>
        <a:lstStyle/>
        <a:p>
          <a:endParaRPr lang="ru-RU"/>
        </a:p>
      </dgm:t>
    </dgm:pt>
    <dgm:pt modelId="{AC7C5FCB-1F81-4C12-A126-32E6B0DFC0C1}" type="pres">
      <dgm:prSet presAssocID="{9AA135F4-529C-49AD-9860-C9FE67CA3E2A}" presName="childShp" presStyleLbl="bgAccFollowNode1" presStyleIdx="0" presStyleCnt="2">
        <dgm:presLayoutVars>
          <dgm:bulletEnabled val="1"/>
        </dgm:presLayoutVars>
      </dgm:prSet>
      <dgm:spPr/>
      <dgm:t>
        <a:bodyPr/>
        <a:lstStyle/>
        <a:p>
          <a:endParaRPr lang="ru-RU"/>
        </a:p>
      </dgm:t>
    </dgm:pt>
    <dgm:pt modelId="{94AE8A24-BB07-4C61-BC00-EEAC0EF46CFA}" type="pres">
      <dgm:prSet presAssocID="{7413450B-4210-4906-8FE9-F63402976A40}" presName="spacing" presStyleCnt="0"/>
      <dgm:spPr/>
    </dgm:pt>
    <dgm:pt modelId="{99B66F75-E8D8-4554-BD17-E0A10DE0DE85}" type="pres">
      <dgm:prSet presAssocID="{25255C4E-D147-4E4D-B36E-00F906D7CCAA}" presName="linNode" presStyleCnt="0"/>
      <dgm:spPr/>
    </dgm:pt>
    <dgm:pt modelId="{BA5EE330-9F55-4CBE-A9E4-C777014CFDC5}" type="pres">
      <dgm:prSet presAssocID="{25255C4E-D147-4E4D-B36E-00F906D7CCAA}" presName="parentShp" presStyleLbl="node1" presStyleIdx="1" presStyleCnt="2">
        <dgm:presLayoutVars>
          <dgm:bulletEnabled val="1"/>
        </dgm:presLayoutVars>
      </dgm:prSet>
      <dgm:spPr/>
      <dgm:t>
        <a:bodyPr/>
        <a:lstStyle/>
        <a:p>
          <a:endParaRPr lang="ru-RU"/>
        </a:p>
      </dgm:t>
    </dgm:pt>
    <dgm:pt modelId="{A65CE469-7940-4DB6-9F22-8C0DEF5FB3ED}" type="pres">
      <dgm:prSet presAssocID="{25255C4E-D147-4E4D-B36E-00F906D7CCAA}" presName="childShp" presStyleLbl="bgAccFollowNode1" presStyleIdx="1" presStyleCnt="2">
        <dgm:presLayoutVars>
          <dgm:bulletEnabled val="1"/>
        </dgm:presLayoutVars>
      </dgm:prSet>
      <dgm:spPr/>
      <dgm:t>
        <a:bodyPr/>
        <a:lstStyle/>
        <a:p>
          <a:endParaRPr lang="ru-RU"/>
        </a:p>
      </dgm:t>
    </dgm:pt>
  </dgm:ptLst>
  <dgm:cxnLst>
    <dgm:cxn modelId="{CF4C9BB9-A739-4966-A798-D681E3AE8A2E}" srcId="{3077B632-E3F1-460D-BDF5-3B6D04B83AC5}" destId="{9AA135F4-529C-49AD-9860-C9FE67CA3E2A}" srcOrd="0" destOrd="0" parTransId="{3E60A191-B7FF-4A2E-AE42-ACB73D6A6B58}" sibTransId="{7413450B-4210-4906-8FE9-F63402976A40}"/>
    <dgm:cxn modelId="{7A859985-1E03-42F4-8A28-B03CFAEF7C76}" type="presOf" srcId="{25255C4E-D147-4E4D-B36E-00F906D7CCAA}" destId="{BA5EE330-9F55-4CBE-A9E4-C777014CFDC5}" srcOrd="0" destOrd="0" presId="urn:microsoft.com/office/officeart/2005/8/layout/vList6"/>
    <dgm:cxn modelId="{E5C97D34-F536-42DF-B80A-26B543456EFB}" srcId="{9AA135F4-529C-49AD-9860-C9FE67CA3E2A}" destId="{22B23131-AF3C-409F-864B-79E673CD231B}" srcOrd="1" destOrd="0" parTransId="{4ADEC744-6128-4524-8A3B-EEB5B9F98C43}" sibTransId="{113BCCD8-587C-45F2-A148-659CAAB3BECE}"/>
    <dgm:cxn modelId="{5C8EA3C0-4194-454D-B4C4-804C959209B5}" type="presOf" srcId="{E9AE576D-47AD-4A0A-985A-54798C82ADD0}" destId="{AC7C5FCB-1F81-4C12-A126-32E6B0DFC0C1}" srcOrd="0" destOrd="0" presId="urn:microsoft.com/office/officeart/2005/8/layout/vList6"/>
    <dgm:cxn modelId="{7EB48032-0FE9-4170-A1B6-1C9D24A6058D}" srcId="{3077B632-E3F1-460D-BDF5-3B6D04B83AC5}" destId="{25255C4E-D147-4E4D-B36E-00F906D7CCAA}" srcOrd="1" destOrd="0" parTransId="{41696B9B-A200-433B-B288-69FD2FB0F1B0}" sibTransId="{CF082CE4-786A-47B7-B2AA-991DA65F7B2C}"/>
    <dgm:cxn modelId="{B8FCCC7B-9B10-46F5-AD63-CD61622DFD7D}" type="presOf" srcId="{22B23131-AF3C-409F-864B-79E673CD231B}" destId="{AC7C5FCB-1F81-4C12-A126-32E6B0DFC0C1}" srcOrd="0" destOrd="1" presId="urn:microsoft.com/office/officeart/2005/8/layout/vList6"/>
    <dgm:cxn modelId="{C29D775A-58F5-4DB0-99F6-502F1EECD9A1}" srcId="{25255C4E-D147-4E4D-B36E-00F906D7CCAA}" destId="{3C12BD19-0454-46A0-AE7E-3959BADD46CE}" srcOrd="1" destOrd="0" parTransId="{248D4901-5F9D-43A1-AAC0-776523FA5DBD}" sibTransId="{0E6FAD07-E254-47E5-B3C8-DFAC31DB332C}"/>
    <dgm:cxn modelId="{736441BA-DB66-4A43-9E34-162EA1BCC97E}" type="presOf" srcId="{3077B632-E3F1-460D-BDF5-3B6D04B83AC5}" destId="{457DF50B-684E-4EAB-B7B6-E94B967D9F06}" srcOrd="0" destOrd="0" presId="urn:microsoft.com/office/officeart/2005/8/layout/vList6"/>
    <dgm:cxn modelId="{3108F8B1-689D-41EA-93B2-812701F31A75}" type="presOf" srcId="{7E7E05EE-8F72-44D2-A714-CDE42D8924ED}" destId="{A65CE469-7940-4DB6-9F22-8C0DEF5FB3ED}" srcOrd="0" destOrd="0" presId="urn:microsoft.com/office/officeart/2005/8/layout/vList6"/>
    <dgm:cxn modelId="{A9B59222-6632-4BB3-8E8A-5D8630BE97A2}" type="presOf" srcId="{9AA135F4-529C-49AD-9860-C9FE67CA3E2A}" destId="{70257195-7866-4BE1-AB42-6ED0854448FB}" srcOrd="0" destOrd="0" presId="urn:microsoft.com/office/officeart/2005/8/layout/vList6"/>
    <dgm:cxn modelId="{DA4CDE76-3AFC-40B2-8F50-C2B8E98204D2}" srcId="{25255C4E-D147-4E4D-B36E-00F906D7CCAA}" destId="{7E7E05EE-8F72-44D2-A714-CDE42D8924ED}" srcOrd="0" destOrd="0" parTransId="{2B8D4CAE-332A-4A25-AD64-FAE4E166E4F1}" sibTransId="{219E350D-F34B-4F4C-A658-6619BE3D6C8A}"/>
    <dgm:cxn modelId="{5FFD4322-31ED-42C7-B70D-8EE74DD2380E}" srcId="{9AA135F4-529C-49AD-9860-C9FE67CA3E2A}" destId="{E9AE576D-47AD-4A0A-985A-54798C82ADD0}" srcOrd="0" destOrd="0" parTransId="{635C4C03-C5E6-4D9B-8DF7-D485024C44D3}" sibTransId="{45781CE4-40F5-43B2-A647-722E03857D7D}"/>
    <dgm:cxn modelId="{05AB68F2-73AE-4F43-AFFB-357831B4A3D6}" type="presOf" srcId="{3C12BD19-0454-46A0-AE7E-3959BADD46CE}" destId="{A65CE469-7940-4DB6-9F22-8C0DEF5FB3ED}" srcOrd="0" destOrd="1" presId="urn:microsoft.com/office/officeart/2005/8/layout/vList6"/>
    <dgm:cxn modelId="{AA972F7A-4B92-4877-AD5E-29BB8FB0495E}" type="presParOf" srcId="{457DF50B-684E-4EAB-B7B6-E94B967D9F06}" destId="{5B86CE40-9287-4B05-9197-3817DAEC26F5}" srcOrd="0" destOrd="0" presId="urn:microsoft.com/office/officeart/2005/8/layout/vList6"/>
    <dgm:cxn modelId="{05E5C910-3A3C-4CB7-8EFE-2349D45DB5AE}" type="presParOf" srcId="{5B86CE40-9287-4B05-9197-3817DAEC26F5}" destId="{70257195-7866-4BE1-AB42-6ED0854448FB}" srcOrd="0" destOrd="0" presId="urn:microsoft.com/office/officeart/2005/8/layout/vList6"/>
    <dgm:cxn modelId="{01DACC0B-FC3C-4C44-9C68-1CDC8F0760AA}" type="presParOf" srcId="{5B86CE40-9287-4B05-9197-3817DAEC26F5}" destId="{AC7C5FCB-1F81-4C12-A126-32E6B0DFC0C1}" srcOrd="1" destOrd="0" presId="urn:microsoft.com/office/officeart/2005/8/layout/vList6"/>
    <dgm:cxn modelId="{6AE74A94-363C-4E0A-ACD9-6D7BD7634602}" type="presParOf" srcId="{457DF50B-684E-4EAB-B7B6-E94B967D9F06}" destId="{94AE8A24-BB07-4C61-BC00-EEAC0EF46CFA}" srcOrd="1" destOrd="0" presId="urn:microsoft.com/office/officeart/2005/8/layout/vList6"/>
    <dgm:cxn modelId="{93488D4E-2E57-4406-B63A-4EF5D14F9462}" type="presParOf" srcId="{457DF50B-684E-4EAB-B7B6-E94B967D9F06}" destId="{99B66F75-E8D8-4554-BD17-E0A10DE0DE85}" srcOrd="2" destOrd="0" presId="urn:microsoft.com/office/officeart/2005/8/layout/vList6"/>
    <dgm:cxn modelId="{0D7BE525-4410-444E-8727-6DCFA876C488}" type="presParOf" srcId="{99B66F75-E8D8-4554-BD17-E0A10DE0DE85}" destId="{BA5EE330-9F55-4CBE-A9E4-C777014CFDC5}" srcOrd="0" destOrd="0" presId="urn:microsoft.com/office/officeart/2005/8/layout/vList6"/>
    <dgm:cxn modelId="{779FBB98-DB4A-4492-BEB2-6EA7F302367F}" type="presParOf" srcId="{99B66F75-E8D8-4554-BD17-E0A10DE0DE85}" destId="{A65CE469-7940-4DB6-9F22-8C0DEF5FB3E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4A0E5D-8302-4990-B73F-66F08E96B1D7}">
      <dsp:nvSpPr>
        <dsp:cNvPr id="0" name=""/>
        <dsp:cNvSpPr/>
      </dsp:nvSpPr>
      <dsp:spPr>
        <a:xfrm>
          <a:off x="-148880" y="162879"/>
          <a:ext cx="5335488" cy="533548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76EF8-174C-45F2-A014-49B2B538E336}">
      <dsp:nvSpPr>
        <dsp:cNvPr id="0" name=""/>
        <dsp:cNvSpPr/>
      </dsp:nvSpPr>
      <dsp:spPr>
        <a:xfrm>
          <a:off x="2518863" y="162879"/>
          <a:ext cx="6224735" cy="53354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100" b="1" kern="1200" dirty="0" smtClean="0"/>
            <a:t>Государственный бюджет:</a:t>
          </a:r>
          <a:endParaRPr lang="ru-RU" sz="2100" kern="1200" dirty="0" smtClean="0"/>
        </a:p>
        <a:p>
          <a:pPr lvl="0" algn="ctr" defTabSz="889000">
            <a:lnSpc>
              <a:spcPct val="90000"/>
            </a:lnSpc>
            <a:spcBef>
              <a:spcPct val="0"/>
            </a:spcBef>
            <a:spcAft>
              <a:spcPct val="35000"/>
            </a:spcAft>
          </a:pPr>
          <a:endParaRPr lang="ru-RU" sz="2100" kern="1200" dirty="0"/>
        </a:p>
      </dsp:txBody>
      <dsp:txXfrm>
        <a:off x="2518863" y="162879"/>
        <a:ext cx="3112367" cy="1133791"/>
      </dsp:txXfrm>
    </dsp:sp>
    <dsp:sp modelId="{89669B06-E6E5-44C9-B9C3-8AF8C16AF100}">
      <dsp:nvSpPr>
        <dsp:cNvPr id="0" name=""/>
        <dsp:cNvSpPr/>
      </dsp:nvSpPr>
      <dsp:spPr>
        <a:xfrm>
          <a:off x="1224117" y="1726325"/>
          <a:ext cx="3934922" cy="393492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371FE-7E6C-463B-9A02-4E0D4B9A9AD9}">
      <dsp:nvSpPr>
        <dsp:cNvPr id="0" name=""/>
        <dsp:cNvSpPr/>
      </dsp:nvSpPr>
      <dsp:spPr>
        <a:xfrm>
          <a:off x="2518863" y="1296671"/>
          <a:ext cx="6224735" cy="39349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100" b="1" kern="1200" dirty="0" smtClean="0"/>
            <a:t>Бюджеты местных уровней</a:t>
          </a:r>
          <a:endParaRPr lang="ru-RU" sz="2100" kern="1200" dirty="0" smtClean="0"/>
        </a:p>
        <a:p>
          <a:pPr lvl="0" algn="ctr" defTabSz="577850">
            <a:lnSpc>
              <a:spcPct val="90000"/>
            </a:lnSpc>
            <a:spcBef>
              <a:spcPct val="0"/>
            </a:spcBef>
            <a:spcAft>
              <a:spcPct val="35000"/>
            </a:spcAft>
          </a:pPr>
          <a:endParaRPr lang="ru-RU" sz="2100" kern="1200" dirty="0"/>
        </a:p>
      </dsp:txBody>
      <dsp:txXfrm>
        <a:off x="2518863" y="1296671"/>
        <a:ext cx="3112367" cy="1133791"/>
      </dsp:txXfrm>
    </dsp:sp>
    <dsp:sp modelId="{514FE574-7091-4A21-93A9-8EC8B56BB30D}">
      <dsp:nvSpPr>
        <dsp:cNvPr id="0" name=""/>
        <dsp:cNvSpPr/>
      </dsp:nvSpPr>
      <dsp:spPr>
        <a:xfrm>
          <a:off x="1251685" y="2430462"/>
          <a:ext cx="2534356" cy="25343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5EB38-FAAE-4508-8A81-0974391C0DC3}">
      <dsp:nvSpPr>
        <dsp:cNvPr id="0" name=""/>
        <dsp:cNvSpPr/>
      </dsp:nvSpPr>
      <dsp:spPr>
        <a:xfrm>
          <a:off x="2518863" y="2100299"/>
          <a:ext cx="6224735" cy="319468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kern="1200" dirty="0" smtClean="0"/>
            <a:t>Специальные фонды:</a:t>
          </a:r>
          <a:endParaRPr lang="ru-RU" sz="2100" kern="1200" dirty="0"/>
        </a:p>
      </dsp:txBody>
      <dsp:txXfrm>
        <a:off x="2518863" y="2100299"/>
        <a:ext cx="3112367" cy="1429200"/>
      </dsp:txXfrm>
    </dsp:sp>
    <dsp:sp modelId="{C3644759-A2A2-43BC-83C7-F14F3A61ED90}">
      <dsp:nvSpPr>
        <dsp:cNvPr id="0" name=""/>
        <dsp:cNvSpPr/>
      </dsp:nvSpPr>
      <dsp:spPr>
        <a:xfrm>
          <a:off x="1951968" y="3564253"/>
          <a:ext cx="1133791" cy="113379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90131-F3C0-4C1F-9EAE-B3553DB735F9}">
      <dsp:nvSpPr>
        <dsp:cNvPr id="0" name=""/>
        <dsp:cNvSpPr/>
      </dsp:nvSpPr>
      <dsp:spPr>
        <a:xfrm>
          <a:off x="2518863" y="3564253"/>
          <a:ext cx="6224735" cy="113379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kern="1200" dirty="0" smtClean="0"/>
            <a:t>Государственные предприятия</a:t>
          </a:r>
          <a:r>
            <a:rPr lang="ru-RU" sz="2100" kern="1200" dirty="0" smtClean="0"/>
            <a:t>:</a:t>
          </a:r>
          <a:endParaRPr lang="ru-RU" sz="2100" kern="1200" dirty="0"/>
        </a:p>
      </dsp:txBody>
      <dsp:txXfrm>
        <a:off x="2518863" y="3564253"/>
        <a:ext cx="3112367" cy="1133791"/>
      </dsp:txXfrm>
    </dsp:sp>
    <dsp:sp modelId="{362E8019-D9F8-46EA-ACE2-53701E7FFA27}">
      <dsp:nvSpPr>
        <dsp:cNvPr id="0" name=""/>
        <dsp:cNvSpPr/>
      </dsp:nvSpPr>
      <dsp:spPr>
        <a:xfrm>
          <a:off x="5631231" y="162879"/>
          <a:ext cx="3112367" cy="11337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u-RU" sz="1600" b="0" kern="1200" dirty="0" smtClean="0"/>
            <a:t>Консолидированный фонд;</a:t>
          </a:r>
          <a:endParaRPr lang="ru-RU" sz="1600" b="0" kern="1200" dirty="0"/>
        </a:p>
        <a:p>
          <a:pPr marL="171450" lvl="1" indent="-171450" algn="l" defTabSz="711200">
            <a:lnSpc>
              <a:spcPct val="90000"/>
            </a:lnSpc>
            <a:spcBef>
              <a:spcPct val="0"/>
            </a:spcBef>
            <a:spcAft>
              <a:spcPct val="15000"/>
            </a:spcAft>
            <a:buChar char="••"/>
          </a:pPr>
          <a:r>
            <a:rPr lang="ru-RU" sz="1600" kern="1200" dirty="0" smtClean="0"/>
            <a:t>Национальный фонд займов</a:t>
          </a:r>
          <a:endParaRPr lang="ru-RU" sz="1600" kern="1200" dirty="0"/>
        </a:p>
      </dsp:txBody>
      <dsp:txXfrm>
        <a:off x="5631231" y="162879"/>
        <a:ext cx="3112367" cy="1133791"/>
      </dsp:txXfrm>
    </dsp:sp>
    <dsp:sp modelId="{914F9224-22EC-4BC7-B1FB-E8E54123F9A7}">
      <dsp:nvSpPr>
        <dsp:cNvPr id="0" name=""/>
        <dsp:cNvSpPr/>
      </dsp:nvSpPr>
      <dsp:spPr>
        <a:xfrm>
          <a:off x="5386008" y="1854144"/>
          <a:ext cx="3439353" cy="16742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Фонд национального страхования; пенсионные фонды; </a:t>
          </a:r>
          <a:endParaRPr lang="ru-RU" sz="1500" kern="1200" dirty="0"/>
        </a:p>
        <a:p>
          <a:pPr marL="114300" lvl="1" indent="-114300" algn="l" defTabSz="666750">
            <a:lnSpc>
              <a:spcPct val="90000"/>
            </a:lnSpc>
            <a:spcBef>
              <a:spcPct val="0"/>
            </a:spcBef>
            <a:spcAft>
              <a:spcPct val="15000"/>
            </a:spcAft>
            <a:buChar char="••"/>
          </a:pPr>
          <a:r>
            <a:rPr lang="ru-RU" sz="1500" kern="1200" dirty="0" smtClean="0"/>
            <a:t>Уравнительные валютные фонды; фонды гарантий </a:t>
          </a:r>
          <a:endParaRPr lang="ru-RU" sz="1500" kern="1200" dirty="0"/>
        </a:p>
        <a:p>
          <a:pPr marL="114300" lvl="1" indent="-114300" algn="l" defTabSz="666750">
            <a:lnSpc>
              <a:spcPct val="90000"/>
            </a:lnSpc>
            <a:spcBef>
              <a:spcPct val="0"/>
            </a:spcBef>
            <a:spcAft>
              <a:spcPct val="15000"/>
            </a:spcAft>
            <a:buChar char="••"/>
          </a:pPr>
          <a:r>
            <a:rPr lang="ru-RU" sz="1500" kern="1200" dirty="0" smtClean="0"/>
            <a:t>Экспортных кредитов</a:t>
          </a:r>
          <a:endParaRPr lang="ru-RU" sz="1500" kern="1200" dirty="0"/>
        </a:p>
      </dsp:txBody>
      <dsp:txXfrm>
        <a:off x="5386008" y="1854144"/>
        <a:ext cx="3439353" cy="1674246"/>
      </dsp:txXfrm>
    </dsp:sp>
    <dsp:sp modelId="{F022539E-3E23-404C-809F-BD4A46CA9EF0}">
      <dsp:nvSpPr>
        <dsp:cNvPr id="0" name=""/>
        <dsp:cNvSpPr/>
      </dsp:nvSpPr>
      <dsp:spPr>
        <a:xfrm>
          <a:off x="5333471" y="3564253"/>
          <a:ext cx="3707888" cy="11337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Государственные корпорации; смешанные предприятия;</a:t>
          </a:r>
          <a:endParaRPr lang="ru-RU" sz="1500" kern="1200" dirty="0"/>
        </a:p>
        <a:p>
          <a:pPr marL="114300" lvl="1" indent="-114300" algn="l" defTabSz="666750">
            <a:lnSpc>
              <a:spcPct val="90000"/>
            </a:lnSpc>
            <a:spcBef>
              <a:spcPct val="0"/>
            </a:spcBef>
            <a:spcAft>
              <a:spcPct val="15000"/>
            </a:spcAft>
            <a:buChar char="••"/>
          </a:pPr>
          <a:r>
            <a:rPr lang="ru-RU" sz="1500" kern="1200" dirty="0" smtClean="0"/>
            <a:t>Ведомственные предприятия </a:t>
          </a:r>
          <a:endParaRPr lang="ru-RU" sz="1500" kern="1200" dirty="0"/>
        </a:p>
      </dsp:txBody>
      <dsp:txXfrm>
        <a:off x="5333471" y="3564253"/>
        <a:ext cx="3707888" cy="11337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7C5FCB-1F81-4C12-A126-32E6B0DFC0C1}">
      <dsp:nvSpPr>
        <dsp:cNvPr id="0" name=""/>
        <dsp:cNvSpPr/>
      </dsp:nvSpPr>
      <dsp:spPr>
        <a:xfrm>
          <a:off x="3557270" y="703"/>
          <a:ext cx="5335905" cy="274263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b="1" kern="1200" dirty="0" smtClean="0"/>
            <a:t>Прямые: </a:t>
          </a:r>
          <a:r>
            <a:rPr lang="ru-RU" sz="1600" kern="1200" dirty="0" smtClean="0"/>
            <a:t>подоходный налог (с физических лиц и с прибыли корпораций); налог на капитал; налог на наследство; взносы на нужды социального страхования</a:t>
          </a:r>
          <a:endParaRPr lang="ru-RU" sz="1600" kern="1200" dirty="0"/>
        </a:p>
        <a:p>
          <a:pPr marL="171450" lvl="1" indent="-171450" algn="l" defTabSz="711200">
            <a:lnSpc>
              <a:spcPct val="90000"/>
            </a:lnSpc>
            <a:spcBef>
              <a:spcPct val="0"/>
            </a:spcBef>
            <a:spcAft>
              <a:spcPct val="15000"/>
            </a:spcAft>
            <a:buChar char="••"/>
          </a:pPr>
          <a:r>
            <a:rPr lang="ru-RU" sz="1600" b="1" kern="1200" dirty="0" smtClean="0"/>
            <a:t>Косвенные: </a:t>
          </a:r>
          <a:r>
            <a:rPr lang="ru-RU" sz="1600" kern="1200" dirty="0" smtClean="0"/>
            <a:t>налог на добавленную стоимость; акцизы; гербовый сбор; таможенные пошлины; налог с игорного бизнеса; сборы с бегов </a:t>
          </a:r>
          <a:endParaRPr lang="ru-RU" sz="1600" kern="1200" dirty="0"/>
        </a:p>
      </dsp:txBody>
      <dsp:txXfrm>
        <a:off x="3557270" y="703"/>
        <a:ext cx="5335905" cy="2742634"/>
      </dsp:txXfrm>
    </dsp:sp>
    <dsp:sp modelId="{70257195-7866-4BE1-AB42-6ED0854448FB}">
      <dsp:nvSpPr>
        <dsp:cNvPr id="0" name=""/>
        <dsp:cNvSpPr/>
      </dsp:nvSpPr>
      <dsp:spPr>
        <a:xfrm>
          <a:off x="0" y="703"/>
          <a:ext cx="3557270" cy="27426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100" b="1" kern="1200" dirty="0" smtClean="0"/>
            <a:t>Общегосударственные налоги:</a:t>
          </a:r>
          <a:endParaRPr lang="ru-RU" sz="2100" kern="1200" dirty="0" smtClean="0"/>
        </a:p>
        <a:p>
          <a:pPr lvl="0" algn="ctr" defTabSz="1022350">
            <a:lnSpc>
              <a:spcPct val="90000"/>
            </a:lnSpc>
            <a:spcBef>
              <a:spcPct val="0"/>
            </a:spcBef>
            <a:spcAft>
              <a:spcPct val="35000"/>
            </a:spcAft>
          </a:pPr>
          <a:endParaRPr lang="ru-RU" sz="2100" kern="1200" dirty="0"/>
        </a:p>
      </dsp:txBody>
      <dsp:txXfrm>
        <a:off x="0" y="703"/>
        <a:ext cx="3557270" cy="2742634"/>
      </dsp:txXfrm>
    </dsp:sp>
    <dsp:sp modelId="{A65CE469-7940-4DB6-9F22-8C0DEF5FB3ED}">
      <dsp:nvSpPr>
        <dsp:cNvPr id="0" name=""/>
        <dsp:cNvSpPr/>
      </dsp:nvSpPr>
      <dsp:spPr>
        <a:xfrm>
          <a:off x="3557270" y="3017600"/>
          <a:ext cx="5335905" cy="274263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Налог на имущество; </a:t>
          </a:r>
          <a:endParaRPr lang="ru-RU" sz="1600" kern="1200" dirty="0"/>
        </a:p>
        <a:p>
          <a:pPr marL="171450" lvl="1" indent="-171450" algn="l" defTabSz="711200">
            <a:lnSpc>
              <a:spcPct val="90000"/>
            </a:lnSpc>
            <a:spcBef>
              <a:spcPct val="0"/>
            </a:spcBef>
            <a:spcAft>
              <a:spcPct val="15000"/>
            </a:spcAft>
            <a:buChar char="••"/>
          </a:pPr>
          <a:r>
            <a:rPr lang="ru-RU" sz="1600" kern="1200" dirty="0" smtClean="0"/>
            <a:t>муниципальный (в 1989 – 1993 гг. - подушный)</a:t>
          </a:r>
          <a:endParaRPr lang="ru-RU" sz="1600" kern="1200" dirty="0"/>
        </a:p>
      </dsp:txBody>
      <dsp:txXfrm>
        <a:off x="3557270" y="3017600"/>
        <a:ext cx="5335905" cy="2742634"/>
      </dsp:txXfrm>
    </dsp:sp>
    <dsp:sp modelId="{BA5EE330-9F55-4CBE-A9E4-C777014CFDC5}">
      <dsp:nvSpPr>
        <dsp:cNvPr id="0" name=""/>
        <dsp:cNvSpPr/>
      </dsp:nvSpPr>
      <dsp:spPr>
        <a:xfrm>
          <a:off x="0" y="3017600"/>
          <a:ext cx="3557270" cy="27426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smtClean="0"/>
            <a:t>Налоги местных органов власти:</a:t>
          </a:r>
          <a:endParaRPr lang="ru-RU" sz="2100" kern="1200"/>
        </a:p>
      </dsp:txBody>
      <dsp:txXfrm>
        <a:off x="0" y="3017600"/>
        <a:ext cx="3557270" cy="274263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F3E80CB-FDEE-42D6-A9D9-6C662121F78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3E80CB-FDEE-42D6-A9D9-6C662121F7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3E80CB-FDEE-42D6-A9D9-6C662121F7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3E80CB-FDEE-42D6-A9D9-6C662121F7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3E80CB-FDEE-42D6-A9D9-6C662121F78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3E80CB-FDEE-42D6-A9D9-6C662121F7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3E80CB-FDEE-42D6-A9D9-6C662121F7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3E80CB-FDEE-42D6-A9D9-6C662121F7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3E80CB-FDEE-42D6-A9D9-6C662121F7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3E80CB-FDEE-42D6-A9D9-6C662121F7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CED8CCC-498F-4D9D-9A9A-146BCDC86EB9}"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F3E80CB-FDEE-42D6-A9D9-6C662121F78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ED8CCC-498F-4D9D-9A9A-146BCDC86EB9}" type="datetimeFigureOut">
              <a:rPr lang="ru-RU" smtClean="0"/>
              <a:pPr/>
              <a:t>26.03.2012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3E80CB-FDEE-42D6-A9D9-6C662121F78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Финансовая система Великобритании </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403648" y="3573016"/>
            <a:ext cx="3533378" cy="285362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32040" y="3573016"/>
            <a:ext cx="2667863" cy="286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6696744" cy="6192688"/>
          </a:xfrm>
        </p:spPr>
        <p:txBody>
          <a:bodyPr>
            <a:normAutofit fontScale="70000" lnSpcReduction="20000"/>
          </a:bodyPr>
          <a:lstStyle/>
          <a:p>
            <a:pPr>
              <a:buNone/>
            </a:pPr>
            <a:r>
              <a:rPr lang="ru-RU" b="1" dirty="0"/>
              <a:t>Экономически активное население составляет 31.2 </a:t>
            </a:r>
            <a:r>
              <a:rPr lang="ru-RU" b="1" dirty="0" err="1"/>
              <a:t>млн</a:t>
            </a:r>
            <a:r>
              <a:rPr lang="ru-RU" b="1" dirty="0"/>
              <a:t> чел</a:t>
            </a:r>
            <a:r>
              <a:rPr lang="ru-RU" dirty="0" smtClean="0"/>
              <a:t>.</a:t>
            </a:r>
          </a:p>
          <a:p>
            <a:pPr>
              <a:buNone/>
            </a:pPr>
            <a:r>
              <a:rPr lang="ru-RU" dirty="0" smtClean="0"/>
              <a:t> </a:t>
            </a:r>
            <a:r>
              <a:rPr lang="ru-RU" b="1" dirty="0"/>
              <a:t>В сельском хозяйстве занято </a:t>
            </a:r>
            <a:r>
              <a:rPr lang="ru-RU" dirty="0"/>
              <a:t>1,4 % населения</a:t>
            </a:r>
            <a:r>
              <a:rPr lang="ru-RU" dirty="0" smtClean="0"/>
              <a:t>,</a:t>
            </a:r>
          </a:p>
          <a:p>
            <a:pPr>
              <a:buNone/>
            </a:pPr>
            <a:r>
              <a:rPr lang="ru-RU" dirty="0" smtClean="0"/>
              <a:t> </a:t>
            </a:r>
            <a:r>
              <a:rPr lang="ru-RU" b="1" dirty="0"/>
              <a:t>в промышленности </a:t>
            </a:r>
            <a:r>
              <a:rPr lang="ru-RU" dirty="0"/>
              <a:t>— 18,2 % населения</a:t>
            </a:r>
            <a:r>
              <a:rPr lang="ru-RU" dirty="0" smtClean="0"/>
              <a:t>,</a:t>
            </a:r>
          </a:p>
          <a:p>
            <a:pPr>
              <a:buNone/>
            </a:pPr>
            <a:r>
              <a:rPr lang="ru-RU" dirty="0" smtClean="0"/>
              <a:t> </a:t>
            </a:r>
            <a:r>
              <a:rPr lang="ru-RU" b="1" dirty="0"/>
              <a:t>в сфере услуг </a:t>
            </a:r>
            <a:r>
              <a:rPr lang="ru-RU" dirty="0"/>
              <a:t>— 80,4 % населения. </a:t>
            </a:r>
            <a:endParaRPr lang="ru-RU" dirty="0" smtClean="0"/>
          </a:p>
          <a:p>
            <a:pPr>
              <a:buNone/>
            </a:pPr>
            <a:r>
              <a:rPr lang="ru-RU" b="1" dirty="0" smtClean="0"/>
              <a:t>Уровень </a:t>
            </a:r>
            <a:r>
              <a:rPr lang="ru-RU" b="1" dirty="0"/>
              <a:t>безработных </a:t>
            </a:r>
            <a:r>
              <a:rPr lang="ru-RU" dirty="0"/>
              <a:t>— 5,5 </a:t>
            </a:r>
            <a:r>
              <a:rPr lang="ru-RU" b="1" dirty="0" smtClean="0"/>
              <a:t>%.</a:t>
            </a:r>
          </a:p>
          <a:p>
            <a:pPr>
              <a:buNone/>
            </a:pPr>
            <a:r>
              <a:rPr lang="ru-RU" b="1" dirty="0" smtClean="0"/>
              <a:t> </a:t>
            </a:r>
            <a:r>
              <a:rPr lang="ru-RU" b="1" dirty="0"/>
              <a:t>Денежная единица — фунт стерлингов </a:t>
            </a:r>
            <a:r>
              <a:rPr lang="ru-RU" dirty="0"/>
              <a:t>= 100 пенсов.</a:t>
            </a:r>
          </a:p>
          <a:p>
            <a:pPr>
              <a:buNone/>
            </a:pPr>
            <a:endParaRPr lang="ru-RU" u="sng" dirty="0" smtClean="0"/>
          </a:p>
          <a:p>
            <a:pPr>
              <a:buNone/>
            </a:pPr>
            <a:r>
              <a:rPr lang="ru-RU" u="sng" dirty="0" smtClean="0"/>
              <a:t>Годовой </a:t>
            </a:r>
            <a:r>
              <a:rPr lang="ru-RU" u="sng" dirty="0"/>
              <a:t>доход бюджета составляет 1.107 </a:t>
            </a:r>
            <a:r>
              <a:rPr lang="ru-RU" u="sng" dirty="0" err="1"/>
              <a:t>трлн</a:t>
            </a:r>
            <a:r>
              <a:rPr lang="ru-RU" u="sng" dirty="0"/>
              <a:t> </a:t>
            </a:r>
            <a:r>
              <a:rPr lang="ru-RU" u="sng" dirty="0" err="1"/>
              <a:t>долл</a:t>
            </a:r>
            <a:r>
              <a:rPr lang="ru-RU" u="sng" dirty="0"/>
              <a:t>; годовой расход бюджета составляет 1.242 </a:t>
            </a:r>
            <a:r>
              <a:rPr lang="ru-RU" u="sng" dirty="0" err="1"/>
              <a:t>трлн</a:t>
            </a:r>
            <a:r>
              <a:rPr lang="ru-RU" u="sng" dirty="0"/>
              <a:t> долл. Инвестиции в экономику составляют 16,7 % от ВВП. Уровень инфляции за </a:t>
            </a:r>
            <a:r>
              <a:rPr lang="ru-RU" u="sng" dirty="0" smtClean="0"/>
              <a:t>2010 </a:t>
            </a:r>
            <a:r>
              <a:rPr lang="ru-RU" u="sng" dirty="0"/>
              <a:t>составил 3,8 </a:t>
            </a:r>
            <a:r>
              <a:rPr lang="ru-RU" u="sng" dirty="0" smtClean="0"/>
              <a:t>%.</a:t>
            </a:r>
          </a:p>
          <a:p>
            <a:pPr>
              <a:buNone/>
            </a:pPr>
            <a:endParaRPr lang="ru-RU" dirty="0"/>
          </a:p>
          <a:p>
            <a:pPr>
              <a:buNone/>
            </a:pPr>
            <a:r>
              <a:rPr lang="ru-RU" dirty="0"/>
              <a:t>Экспорт за </a:t>
            </a:r>
            <a:r>
              <a:rPr lang="ru-RU" dirty="0" smtClean="0"/>
              <a:t>2010 </a:t>
            </a:r>
            <a:r>
              <a:rPr lang="ru-RU" dirty="0"/>
              <a:t>составил 468.7 </a:t>
            </a:r>
            <a:r>
              <a:rPr lang="ru-RU" dirty="0" err="1"/>
              <a:t>млрд</a:t>
            </a:r>
            <a:r>
              <a:rPr lang="ru-RU" dirty="0"/>
              <a:t> долл. Экспорт: машины и оборудование, нефть и нефтепродукты, автомобили, вооружение, химические продукты, медицинские препараты, продовольствие. Экспортные партнеры: США −14.2 %, Германия — 11,1 %, Франция — 8,1 %, Ирландия — 8 %, Нидерланды — 6,8 %, Бельгия −5.3 %, Испания −4.5 %, Италия −4.1 %. Импорт за 2008 составил 645.7 </a:t>
            </a:r>
            <a:r>
              <a:rPr lang="ru-RU" dirty="0" err="1"/>
              <a:t>млрд</a:t>
            </a:r>
            <a:r>
              <a:rPr lang="ru-RU" dirty="0"/>
              <a:t> долл. Импорт: готовые </a:t>
            </a:r>
            <a:r>
              <a:rPr lang="ru-RU" dirty="0" err="1"/>
              <a:t>пром</a:t>
            </a:r>
            <a:r>
              <a:rPr lang="ru-RU" dirty="0"/>
              <a:t> товары, машины и оборудование, сырье, металлы, продукты питания. Партнеры по импорту: Германия −14.2 %, США −8.6 %, Китай −7.3 %, Нидерланды −7.3 %, Франция −6.9 %, Бельгия −4.7 %, Норвегия −4.7 %, Италия −4.2 %.</a:t>
            </a:r>
          </a:p>
          <a:p>
            <a:endParaRPr lang="ru-RU" dirty="0"/>
          </a:p>
        </p:txBody>
      </p:sp>
      <p:pic>
        <p:nvPicPr>
          <p:cNvPr id="4" name="Picture 5"/>
          <p:cNvPicPr>
            <a:picLocks noChangeAspect="1" noChangeArrowheads="1"/>
          </p:cNvPicPr>
          <p:nvPr/>
        </p:nvPicPr>
        <p:blipFill>
          <a:blip r:embed="rId2" cstate="print"/>
          <a:srcRect/>
          <a:stretch>
            <a:fillRect/>
          </a:stretch>
        </p:blipFill>
        <p:spPr bwMode="auto">
          <a:xfrm>
            <a:off x="6588224" y="260648"/>
            <a:ext cx="2267744" cy="2022816"/>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6711261" y="5420866"/>
            <a:ext cx="2432739" cy="1437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640960" cy="6120680"/>
          </a:xfrm>
        </p:spPr>
        <p:txBody>
          <a:bodyPr>
            <a:normAutofit fontScale="70000" lnSpcReduction="20000"/>
          </a:bodyPr>
          <a:lstStyle/>
          <a:p>
            <a:r>
              <a:rPr lang="ru-RU" sz="3400" dirty="0"/>
              <a:t>Дефицит госбюджета Великобритании в сентябре 2010 года стал рекордным как минимум с 1993 года, когда правительство начало отслеживать помесячные данные. </a:t>
            </a:r>
          </a:p>
          <a:p>
            <a:r>
              <a:rPr lang="ru-RU" sz="3400" dirty="0"/>
              <a:t>По информации Национального статистического управления Великобритании, дефицит бюджета составил 15,6 миллиарда фунтов стерлингов (26 миллиардов $) по сравнению с 14,8 миллиарда фунтов в 2009 года. Аналитики ожидали показатель на уровне 14,5 миллиарда фунтов. </a:t>
            </a:r>
          </a:p>
          <a:p>
            <a:r>
              <a:rPr lang="ru-RU" sz="3400" dirty="0"/>
              <a:t>При этом поступления в бюджет выросли на 7,8%, а государственные расходы — на 10,2%, что стало самым большим повышением. Больше всего увеличились расходы на оборону и здравоохранение</a:t>
            </a:r>
            <a:r>
              <a:rPr lang="ru-RU" sz="3400" dirty="0" smtClean="0"/>
              <a:t>.</a:t>
            </a:r>
          </a:p>
          <a:p>
            <a:r>
              <a:rPr lang="ru-RU" sz="3400" dirty="0"/>
              <a:t>Чистый государственный долг Великобритании вырос в сентябре до 57,2% ВВП с 55,9% за аналогичный период прошлого года.</a:t>
            </a:r>
          </a:p>
          <a:p>
            <a:r>
              <a:rPr lang="ru-RU" sz="3400" dirty="0"/>
              <a:t>По оценкам министра, экономика Великобритании в 2010 году вырастет на 1,2%, а к 2013 на 2,9%. При этом инфляция в этом году составит 2,7% – выше запланированных 2%.</a:t>
            </a:r>
          </a:p>
          <a:p>
            <a:endParaRPr lang="ru-RU" dirty="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229600" cy="4320479"/>
          </a:xfrm>
        </p:spPr>
        <p:txBody>
          <a:bodyPr>
            <a:normAutofit fontScale="77500" lnSpcReduction="20000"/>
          </a:bodyPr>
          <a:lstStyle/>
          <a:p>
            <a:r>
              <a:rPr lang="ru-RU" b="1" dirty="0" smtClean="0"/>
              <a:t>Золотовалютные резервы </a:t>
            </a:r>
            <a:r>
              <a:rPr lang="ru-RU" dirty="0" smtClean="0"/>
              <a:t>(валовые) Великобритании по состоянию на конец 2010 года составили 84,0 млрд.долл. (конец 2009 г. — 79,2 млрд.долл.), в том числе правительственные — 51,8 млрд.долл. (48,1 </a:t>
            </a:r>
            <a:r>
              <a:rPr lang="ru-RU" dirty="0" err="1" smtClean="0"/>
              <a:t>млрд</a:t>
            </a:r>
            <a:r>
              <a:rPr lang="ru-RU" dirty="0" smtClean="0"/>
              <a:t> долл.), Банка Англии — 32,2 млрд.долл. (31,1 млрд.долл.).</a:t>
            </a:r>
          </a:p>
          <a:p>
            <a:endParaRPr lang="ru-RU" dirty="0" smtClean="0"/>
          </a:p>
          <a:p>
            <a:r>
              <a:rPr lang="ru-RU" dirty="0" smtClean="0"/>
              <a:t>Колебания обменного курса британского фунта, имевшие место в 2010 г., по отношению к основным валютам заметно варьировались. Если относительная стабильность курса фунта стерлингов по отношению к общеевропейской валюте отражает, прежде всего, синхронизацию экономических процессов в Великобритании и странах, входящих в зону евро, то значительное укрепление по отношению к доллару отчасти — сохранение Банком Англии своей учётной ставки на достаточно высоком уровне, и отчасти — ускорение темпов национального экономического роста.</a:t>
            </a:r>
          </a:p>
          <a:p>
            <a:endParaRPr lang="ru-RU" dirty="0"/>
          </a:p>
        </p:txBody>
      </p:sp>
      <p:pic>
        <p:nvPicPr>
          <p:cNvPr id="8194" name="Picture 2"/>
          <p:cNvPicPr>
            <a:picLocks noChangeAspect="1" noChangeArrowheads="1"/>
          </p:cNvPicPr>
          <p:nvPr/>
        </p:nvPicPr>
        <p:blipFill>
          <a:blip r:embed="rId2" cstate="print"/>
          <a:srcRect/>
          <a:stretch>
            <a:fillRect/>
          </a:stretch>
        </p:blipFill>
        <p:spPr bwMode="auto">
          <a:xfrm>
            <a:off x="5296644" y="4293096"/>
            <a:ext cx="3847356" cy="2564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4000" dirty="0" smtClean="0"/>
              <a:t>Промышленность Великобритании</a:t>
            </a:r>
            <a:endParaRPr lang="ru-RU" sz="4000" dirty="0"/>
          </a:p>
        </p:txBody>
      </p:sp>
      <p:sp>
        <p:nvSpPr>
          <p:cNvPr id="3" name="Содержимое 2"/>
          <p:cNvSpPr>
            <a:spLocks noGrp="1"/>
          </p:cNvSpPr>
          <p:nvPr>
            <p:ph idx="1"/>
          </p:nvPr>
        </p:nvSpPr>
        <p:spPr>
          <a:xfrm>
            <a:off x="179512" y="1124744"/>
            <a:ext cx="8712968" cy="5400600"/>
          </a:xfrm>
        </p:spPr>
        <p:txBody>
          <a:bodyPr>
            <a:normAutofit fontScale="77500" lnSpcReduction="20000"/>
          </a:bodyPr>
          <a:lstStyle/>
          <a:p>
            <a:pPr>
              <a:buNone/>
            </a:pPr>
            <a:r>
              <a:rPr lang="ru-RU" b="1" dirty="0" smtClean="0"/>
              <a:t>                                         Добыча и переработка нефти</a:t>
            </a:r>
          </a:p>
          <a:p>
            <a:r>
              <a:rPr lang="ru-RU" dirty="0" smtClean="0"/>
              <a:t>В британском секторе Северного моря известно 133 месторождения нефти с разведанными запасами 2 </a:t>
            </a:r>
            <a:r>
              <a:rPr lang="ru-RU" dirty="0" err="1" smtClean="0"/>
              <a:t>млрд</a:t>
            </a:r>
            <a:r>
              <a:rPr lang="ru-RU" dirty="0" smtClean="0"/>
              <a:t> т и извлекаемыми — 0,7 </a:t>
            </a:r>
            <a:r>
              <a:rPr lang="ru-RU" dirty="0" err="1" smtClean="0"/>
              <a:t>млрд</a:t>
            </a:r>
            <a:r>
              <a:rPr lang="ru-RU" dirty="0" smtClean="0"/>
              <a:t> т, что составляет около 1/3 запасов шельфа. Добыча ведется на полусотне месторождений, из которых крупнейшие — </a:t>
            </a:r>
            <a:r>
              <a:rPr lang="ru-RU" dirty="0" err="1" smtClean="0"/>
              <a:t>Брент</a:t>
            </a:r>
            <a:r>
              <a:rPr lang="ru-RU" dirty="0" smtClean="0"/>
              <a:t>, </a:t>
            </a:r>
            <a:r>
              <a:rPr lang="ru-RU" dirty="0" err="1" smtClean="0"/>
              <a:t>Фортис</a:t>
            </a:r>
            <a:r>
              <a:rPr lang="ru-RU" dirty="0" smtClean="0"/>
              <a:t>. В 2003 г. она составила 106 </a:t>
            </a:r>
            <a:r>
              <a:rPr lang="ru-RU" dirty="0" err="1" smtClean="0"/>
              <a:t>млн</a:t>
            </a:r>
            <a:r>
              <a:rPr lang="ru-RU" dirty="0" smtClean="0"/>
              <a:t> т, из них свыше половины пошло на экспорт — главным образом в США, Германию, Нидерланды. Сохраняется и крупный импорт нефти (до 50 </a:t>
            </a:r>
            <a:r>
              <a:rPr lang="ru-RU" dirty="0" err="1" smtClean="0"/>
              <a:t>млн</a:t>
            </a:r>
            <a:r>
              <a:rPr lang="ru-RU" dirty="0" smtClean="0"/>
              <a:t> т), что связано с преобладанием легких фракций в североморской нефти и технологическими особенностями британских НПЗ, рассчитанных на более тяжелую нефть.</a:t>
            </a:r>
          </a:p>
          <a:p>
            <a:endParaRPr lang="ru-RU" dirty="0" smtClean="0"/>
          </a:p>
          <a:p>
            <a:r>
              <a:rPr lang="ru-RU" dirty="0" smtClean="0"/>
              <a:t>Что касается британской нефтеперерабатывающей промышленности, то она пока ещё зависит от импорта сырой нефти и нефтепродуктов. В стране действует 9 НПЗ с общей мощностью около 90 </a:t>
            </a:r>
            <a:r>
              <a:rPr lang="ru-RU" dirty="0" err="1" smtClean="0"/>
              <a:t>млн</a:t>
            </a:r>
            <a:r>
              <a:rPr lang="ru-RU" dirty="0" smtClean="0"/>
              <a:t> т в год (в 1999 г. закрылся НПЗ компании «Шелл» в </a:t>
            </a:r>
            <a:r>
              <a:rPr lang="ru-RU" dirty="0" err="1" smtClean="0"/>
              <a:t>Шелл-Хейвене</a:t>
            </a:r>
            <a:r>
              <a:rPr lang="ru-RU" dirty="0" smtClean="0"/>
              <a:t> мощностью 4,3 </a:t>
            </a:r>
            <a:r>
              <a:rPr lang="ru-RU" dirty="0" err="1" smtClean="0"/>
              <a:t>млн</a:t>
            </a:r>
            <a:r>
              <a:rPr lang="ru-RU" dirty="0" smtClean="0"/>
              <a:t> т в год). Они расположены в устье Темзы, в </a:t>
            </a:r>
            <a:r>
              <a:rPr lang="ru-RU" dirty="0" err="1" smtClean="0"/>
              <a:t>Фоли</a:t>
            </a:r>
            <a:r>
              <a:rPr lang="ru-RU" dirty="0" smtClean="0"/>
              <a:t> близ Саутгемптона, в южном Уэльсе, у Манчестерского канала, в </a:t>
            </a:r>
            <a:r>
              <a:rPr lang="ru-RU" dirty="0" err="1" smtClean="0"/>
              <a:t>Тиссайде</a:t>
            </a:r>
            <a:r>
              <a:rPr lang="ru-RU" dirty="0" smtClean="0"/>
              <a:t>, </a:t>
            </a:r>
            <a:r>
              <a:rPr lang="ru-RU" dirty="0" err="1" smtClean="0"/>
              <a:t>Хамберсайде</a:t>
            </a:r>
            <a:r>
              <a:rPr lang="ru-RU" dirty="0" smtClean="0"/>
              <a:t> и в Шотландии (</a:t>
            </a:r>
            <a:r>
              <a:rPr lang="ru-RU" dirty="0" err="1" smtClean="0"/>
              <a:t>Грейнджмуте</a:t>
            </a:r>
            <a:r>
              <a:rPr lang="ru-RU" dirty="0" smtClean="0"/>
              <a:t>).</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964488" cy="6858000"/>
          </a:xfrm>
        </p:spPr>
        <p:txBody>
          <a:bodyPr>
            <a:normAutofit fontScale="70000" lnSpcReduction="20000"/>
          </a:bodyPr>
          <a:lstStyle/>
          <a:p>
            <a:pPr>
              <a:buNone/>
            </a:pPr>
            <a:r>
              <a:rPr lang="ru-RU" sz="3800" b="1" dirty="0" smtClean="0"/>
              <a:t>                       Газовая промышленность</a:t>
            </a:r>
            <a:endParaRPr lang="ru-RU" sz="3800" dirty="0" smtClean="0"/>
          </a:p>
          <a:p>
            <a:r>
              <a:rPr lang="ru-RU" dirty="0" smtClean="0"/>
              <a:t>В британской зоне Северного моря обнаружено более 80 газовых месторождений с разведанными запасами 2 </a:t>
            </a:r>
            <a:r>
              <a:rPr lang="ru-RU" dirty="0" err="1" smtClean="0"/>
              <a:t>трлн</a:t>
            </a:r>
            <a:r>
              <a:rPr lang="ru-RU" dirty="0" smtClean="0"/>
              <a:t> м³ и извлекаемыми — 0,8 </a:t>
            </a:r>
            <a:r>
              <a:rPr lang="ru-RU" dirty="0" err="1" smtClean="0"/>
              <a:t>трлн</a:t>
            </a:r>
            <a:r>
              <a:rPr lang="ru-RU" dirty="0" smtClean="0"/>
              <a:t> м³. Добыча газа на них началась в середине 60-х годов, сейчас эксплуатируется 37 месторождений, 1/2 добычи дают 7, среди них — </a:t>
            </a:r>
            <a:r>
              <a:rPr lang="ru-RU" dirty="0" err="1" smtClean="0"/>
              <a:t>Леман-Бенк</a:t>
            </a:r>
            <a:r>
              <a:rPr lang="ru-RU" dirty="0" smtClean="0"/>
              <a:t>, </a:t>
            </a:r>
            <a:r>
              <a:rPr lang="ru-RU" dirty="0" err="1" smtClean="0"/>
              <a:t>Брент</a:t>
            </a:r>
            <a:r>
              <a:rPr lang="ru-RU" dirty="0" smtClean="0"/>
              <a:t>, </a:t>
            </a:r>
            <a:r>
              <a:rPr lang="ru-RU" dirty="0" err="1" smtClean="0"/>
              <a:t>Моркэм</a:t>
            </a:r>
            <a:r>
              <a:rPr lang="ru-RU" dirty="0" smtClean="0"/>
              <a:t>. Объём добычи за 2005—2010 гг. возрос до 103 </a:t>
            </a:r>
            <a:r>
              <a:rPr lang="ru-RU" dirty="0" err="1" smtClean="0"/>
              <a:t>млрд</a:t>
            </a:r>
            <a:r>
              <a:rPr lang="ru-RU" dirty="0" smtClean="0"/>
              <a:t> м³. Внешняя торговля газом незначительна; в 2010 г. его экспорт составил 15, а импорт — 8 </a:t>
            </a:r>
            <a:r>
              <a:rPr lang="ru-RU" dirty="0" err="1" smtClean="0"/>
              <a:t>млрд</a:t>
            </a:r>
            <a:r>
              <a:rPr lang="ru-RU" dirty="0" smtClean="0"/>
              <a:t> м³. </a:t>
            </a:r>
          </a:p>
          <a:p>
            <a:pPr>
              <a:buNone/>
            </a:pPr>
            <a:r>
              <a:rPr lang="ru-RU" sz="3800" b="1" dirty="0" smtClean="0"/>
              <a:t>                     Добыча полезных ископаемых </a:t>
            </a:r>
          </a:p>
          <a:p>
            <a:r>
              <a:rPr lang="ru-RU" dirty="0" smtClean="0"/>
              <a:t>Великобритания — считается вторым в мире экспортером каолина (белой глины, из которой делают фарфор); также в крупных масштабах добывают и другие виды глины для керамической промышленности. Есть перспективы добычи вольфрама, меди и золота из вновь разведанных месторождений.</a:t>
            </a:r>
          </a:p>
          <a:p>
            <a:r>
              <a:rPr lang="ru-RU" dirty="0" smtClean="0"/>
              <a:t>Разработка железной руды ведется в сравнительно узком поясе, который начинается у города </a:t>
            </a:r>
            <a:r>
              <a:rPr lang="ru-RU" dirty="0" err="1" smtClean="0"/>
              <a:t>Сканторпа</a:t>
            </a:r>
            <a:r>
              <a:rPr lang="ru-RU" dirty="0" smtClean="0"/>
              <a:t> в Йоркшире на севере и тянется через весь Восточный </a:t>
            </a:r>
            <a:r>
              <a:rPr lang="ru-RU" dirty="0" err="1" smtClean="0"/>
              <a:t>Мидленд</a:t>
            </a:r>
            <a:r>
              <a:rPr lang="ru-RU" dirty="0" smtClean="0"/>
              <a:t> до города </a:t>
            </a:r>
            <a:r>
              <a:rPr lang="ru-RU" dirty="0" err="1" smtClean="0"/>
              <a:t>Банбери</a:t>
            </a:r>
            <a:r>
              <a:rPr lang="ru-RU" dirty="0" smtClean="0"/>
              <a:t> на юге. Руда здесь низкого качества, кремнеземистая и содержит всего 33 % металла. Потребность в железной руде покрывается за счет импорта из Канады, Либерии и Мавритании.</a:t>
            </a:r>
          </a:p>
          <a:p>
            <a:pPr>
              <a:buNone/>
            </a:pPr>
            <a:r>
              <a:rPr lang="ru-RU" sz="4000" dirty="0" smtClean="0"/>
              <a:t>                </a:t>
            </a:r>
            <a:r>
              <a:rPr lang="ru-RU" sz="4000" b="1" dirty="0" smtClean="0"/>
              <a:t>Химическая промышленность</a:t>
            </a:r>
            <a:endParaRPr lang="ru-RU" sz="2800" dirty="0" smtClean="0"/>
          </a:p>
          <a:p>
            <a:r>
              <a:rPr lang="ru-RU" dirty="0" smtClean="0"/>
              <a:t>Новейшие производства химической промышленности также относятся к числу быстро развивающихся отраслей. Около 1/3 продукции основной химии составляют неорганические химикаты — серная кислота, оксиды металлов и неметаллов. Британская химия базируется на нефтегазовом сырье и специализируется на достаточно ограниченном числе химических продуктов, отличающихся высокой </a:t>
            </a:r>
            <a:r>
              <a:rPr lang="ru-RU" dirty="0" err="1" smtClean="0"/>
              <a:t>наукоемкостью</a:t>
            </a:r>
            <a:r>
              <a:rPr lang="ru-RU" dirty="0" smtClean="0"/>
              <a:t>: это фармацевтические препараты, </a:t>
            </a:r>
            <a:r>
              <a:rPr lang="ru-RU" dirty="0" err="1" smtClean="0"/>
              <a:t>агрохимикаты</a:t>
            </a:r>
            <a:r>
              <a:rPr lang="ru-RU" dirty="0" smtClean="0"/>
              <a:t>, конструкционные пластмассы, используемые в авиаракетостроении, микроэлектронике.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a:buNone/>
            </a:pPr>
            <a:r>
              <a:rPr lang="ru-RU" sz="2400" b="1" dirty="0" smtClean="0"/>
              <a:t>                              </a:t>
            </a:r>
            <a:r>
              <a:rPr lang="ru-RU" sz="2100" b="1" dirty="0" smtClean="0"/>
              <a:t> </a:t>
            </a:r>
            <a:r>
              <a:rPr lang="ru-RU" sz="2400" b="1" dirty="0" smtClean="0"/>
              <a:t>Текстильная промышленность</a:t>
            </a:r>
            <a:endParaRPr lang="ru-RU" sz="2400" dirty="0" smtClean="0"/>
          </a:p>
          <a:p>
            <a:r>
              <a:rPr lang="ru-RU" sz="2000" dirty="0" smtClean="0"/>
              <a:t>Развиваются также и традиционные для британской экономики отрасли, такие как текстильная промышленность. Из отраслей легкой промышленности ей принадлежит особая роль в промышленном развитии страны, в распространении машинного способа производства по всему миру. Шерстяные ткани производятся в основном в Западном Йоркшире, производство искусственного шелка преобладает в йоркширском городе </a:t>
            </a:r>
            <a:r>
              <a:rPr lang="ru-RU" sz="2000" dirty="0" err="1" smtClean="0"/>
              <a:t>Силсдене</a:t>
            </a:r>
            <a:r>
              <a:rPr lang="ru-RU" sz="2000" dirty="0" smtClean="0"/>
              <a:t>, а хлопчатобумажных тканей — в Ланкашире, в небольших текстильных городах к северо-востоку от Манчестера. Производство шерстяных тканей, изделий, пряжи — самое древнее на Британских островах. Шерстяные изделия британских текстильщиков и в наши дни высоко ценятся на внешних рынках.</a:t>
            </a:r>
          </a:p>
          <a:p>
            <a:pPr>
              <a:buNone/>
            </a:pPr>
            <a:r>
              <a:rPr lang="ru-RU" sz="2400" dirty="0"/>
              <a:t> </a:t>
            </a:r>
            <a:r>
              <a:rPr lang="ru-RU" sz="2400" dirty="0" smtClean="0"/>
              <a:t>                                             </a:t>
            </a:r>
            <a:r>
              <a:rPr lang="ru-RU" sz="2400" b="1" dirty="0" smtClean="0"/>
              <a:t>Сфера услуг</a:t>
            </a:r>
            <a:endParaRPr lang="ru-RU" sz="2400" dirty="0" smtClean="0"/>
          </a:p>
          <a:p>
            <a:pPr>
              <a:buNone/>
            </a:pPr>
            <a:r>
              <a:rPr lang="ru-RU" sz="2000" dirty="0" smtClean="0"/>
              <a:t>       На сектор услуг в Великобритании, приходится около 2/3 от ВВП страны. В нём основную долю (около 40 %) занимают деловые и финансовые услуги. На долю государственных услуг приходится 35 %, торговлю — 19 %. Гостиничные услуги занимают — 5 % всего рынка услуг. Товарооборот в секторе услуг Великобритании в 2010 году составил 221,5 </a:t>
            </a:r>
            <a:r>
              <a:rPr lang="ru-RU" sz="2000" dirty="0" err="1" smtClean="0"/>
              <a:t>млрд</a:t>
            </a:r>
            <a:r>
              <a:rPr lang="ru-RU" sz="2000" dirty="0" smtClean="0"/>
              <a:t> ф.ст., его рост по сравнению с предыдущим годом — 8,4 %. Внешняя торговля услугами Великобритании имеет положительное сальдо (17,2 млрд.ф.ст.).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008112"/>
          </a:xfrm>
        </p:spPr>
        <p:txBody>
          <a:bodyPr>
            <a:normAutofit fontScale="90000"/>
          </a:bodyPr>
          <a:lstStyle/>
          <a:p>
            <a:r>
              <a:rPr lang="ru-RU" sz="3100" b="1" dirty="0" smtClean="0"/>
              <a:t>2. Бюджетная и финансовая системы Великобритании</a:t>
            </a:r>
            <a:r>
              <a:rPr lang="ru-RU" dirty="0" smtClean="0"/>
              <a:t/>
            </a:r>
            <a:br>
              <a:rPr lang="ru-RU" dirty="0" smtClean="0"/>
            </a:br>
            <a:endParaRPr lang="ru-RU" dirty="0"/>
          </a:p>
        </p:txBody>
      </p:sp>
      <p:sp>
        <p:nvSpPr>
          <p:cNvPr id="3" name="Содержимое 2"/>
          <p:cNvSpPr>
            <a:spLocks noGrp="1"/>
          </p:cNvSpPr>
          <p:nvPr>
            <p:ph idx="1"/>
          </p:nvPr>
        </p:nvSpPr>
        <p:spPr>
          <a:xfrm>
            <a:off x="0" y="692696"/>
            <a:ext cx="9144000" cy="6165304"/>
          </a:xfrm>
        </p:spPr>
        <p:txBody>
          <a:bodyPr>
            <a:normAutofit fontScale="92500" lnSpcReduction="10000"/>
          </a:bodyPr>
          <a:lstStyle/>
          <a:p>
            <a:pPr>
              <a:buNone/>
            </a:pPr>
            <a:r>
              <a:rPr lang="ru-RU" b="1" dirty="0" smtClean="0"/>
              <a:t>Бюджетная система Великобритании </a:t>
            </a:r>
            <a:r>
              <a:rPr lang="ru-RU" dirty="0" smtClean="0"/>
              <a:t>– это совокупность всех видов бюджетов. Финансовая система Великобритании включает в себя 4 традиционных звена:</a:t>
            </a:r>
          </a:p>
          <a:p>
            <a:pPr>
              <a:buNone/>
            </a:pPr>
            <a:r>
              <a:rPr lang="ru-RU" dirty="0" smtClean="0"/>
              <a:t>1) Государственный бюджет:</a:t>
            </a:r>
          </a:p>
          <a:p>
            <a:r>
              <a:rPr lang="ru-RU" dirty="0" smtClean="0"/>
              <a:t> - консолидированный фонд (включает текущие поступления средств и их расходование: ежегодно утверждаемые расходы и фонд постоянных расходов);</a:t>
            </a:r>
          </a:p>
          <a:p>
            <a:r>
              <a:rPr lang="ru-RU" dirty="0" smtClean="0"/>
              <a:t> - национальный фонд займов (входят доходы и расходы государства, связанные с движением капитала).</a:t>
            </a:r>
          </a:p>
          <a:p>
            <a:pPr>
              <a:buNone/>
            </a:pPr>
            <a:r>
              <a:rPr lang="ru-RU" dirty="0" smtClean="0"/>
              <a:t>2) Местные бюджеты. </a:t>
            </a:r>
          </a:p>
          <a:p>
            <a:pPr>
              <a:buNone/>
            </a:pPr>
            <a:r>
              <a:rPr lang="ru-RU" dirty="0" smtClean="0"/>
              <a:t>3) Специальные внебюджетные фонды.</a:t>
            </a:r>
          </a:p>
          <a:p>
            <a:pPr>
              <a:buNone/>
            </a:pPr>
            <a:r>
              <a:rPr lang="ru-RU" dirty="0" smtClean="0"/>
              <a:t>4) Финансы государственных предприятий. </a:t>
            </a:r>
          </a:p>
          <a:p>
            <a:pPr>
              <a:buNone/>
            </a:pPr>
            <a:r>
              <a:rPr lang="ru-RU" dirty="0" smtClean="0"/>
              <a:t>Бюджет Великобритании формируется на основе среднесрочных программ экономического развития страны (на 3 года) и совокупности отдельных ведомственных программ, которые разрабатываются на год.</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12968" cy="6192688"/>
          </a:xfrm>
        </p:spPr>
        <p:txBody>
          <a:bodyPr>
            <a:normAutofit fontScale="77500" lnSpcReduction="20000"/>
          </a:bodyPr>
          <a:lstStyle/>
          <a:p>
            <a:pPr>
              <a:buNone/>
            </a:pPr>
            <a:r>
              <a:rPr lang="ru-RU" dirty="0" smtClean="0"/>
              <a:t>Основная часть расходов финансируется из консолидированного фонда (98%), который формируется преимущественно налоговыми поступлениями (95%). К неналоговым поступлениям относят доходы от продажи государственной собственности, административные взыскания.</a:t>
            </a:r>
          </a:p>
          <a:p>
            <a:endParaRPr lang="ru-RU" dirty="0" smtClean="0"/>
          </a:p>
          <a:p>
            <a:pPr>
              <a:buNone/>
            </a:pPr>
            <a:r>
              <a:rPr lang="ru-RU" dirty="0" smtClean="0"/>
              <a:t>Расходы консолидированного фонда можно подразделить по функциональному назначению. Расходы консолидированного фонда государственного бюджета Великобритании в (%):</a:t>
            </a:r>
          </a:p>
          <a:p>
            <a:endParaRPr lang="ru-RU" dirty="0" smtClean="0"/>
          </a:p>
          <a:p>
            <a:r>
              <a:rPr lang="ru-RU" dirty="0" smtClean="0"/>
              <a:t>-социальная защита – 118;</a:t>
            </a:r>
          </a:p>
          <a:p>
            <a:r>
              <a:rPr lang="ru-RU" dirty="0" smtClean="0"/>
              <a:t>-образование – 12;</a:t>
            </a:r>
          </a:p>
          <a:p>
            <a:r>
              <a:rPr lang="ru-RU" dirty="0" smtClean="0"/>
              <a:t>-охрана правопорядка – 11;</a:t>
            </a:r>
          </a:p>
          <a:p>
            <a:r>
              <a:rPr lang="ru-RU" dirty="0" smtClean="0"/>
              <a:t>-коммунальные услуги – 7;</a:t>
            </a:r>
          </a:p>
          <a:p>
            <a:r>
              <a:rPr lang="ru-RU" dirty="0" smtClean="0"/>
              <a:t>-транспорт и коммуникации – 4;</a:t>
            </a:r>
          </a:p>
          <a:p>
            <a:r>
              <a:rPr lang="ru-RU" dirty="0" smtClean="0"/>
              <a:t>-здравоохранение – 50;</a:t>
            </a:r>
          </a:p>
          <a:p>
            <a:r>
              <a:rPr lang="ru-RU" dirty="0" smtClean="0"/>
              <a:t>-оборона – 23;</a:t>
            </a:r>
          </a:p>
          <a:p>
            <a:r>
              <a:rPr lang="ru-RU" dirty="0" smtClean="0"/>
              <a:t>-экономические услуги – 14;</a:t>
            </a:r>
          </a:p>
          <a:p>
            <a:r>
              <a:rPr lang="ru-RU" dirty="0" smtClean="0"/>
              <a:t>-общегосударственные услуги – 13;</a:t>
            </a:r>
          </a:p>
          <a:p>
            <a:r>
              <a:rPr lang="ru-RU" dirty="0" smtClean="0"/>
              <a:t>-другие - 76;</a:t>
            </a:r>
            <a:endParaRPr lang="ru-RU" dirty="0"/>
          </a:p>
        </p:txBody>
      </p:sp>
      <p:pic>
        <p:nvPicPr>
          <p:cNvPr id="3075" name="Picture 3"/>
          <p:cNvPicPr>
            <a:picLocks noChangeAspect="1" noChangeArrowheads="1"/>
          </p:cNvPicPr>
          <p:nvPr/>
        </p:nvPicPr>
        <p:blipFill>
          <a:blip r:embed="rId2" cstate="print"/>
          <a:srcRect/>
          <a:stretch>
            <a:fillRect/>
          </a:stretch>
        </p:blipFill>
        <p:spPr bwMode="auto">
          <a:xfrm>
            <a:off x="4877506" y="2924944"/>
            <a:ext cx="3498931" cy="2793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640960" cy="6264696"/>
          </a:xfrm>
        </p:spPr>
        <p:txBody>
          <a:bodyPr>
            <a:normAutofit/>
          </a:bodyPr>
          <a:lstStyle/>
          <a:p>
            <a:pPr>
              <a:buNone/>
            </a:pPr>
            <a:r>
              <a:rPr lang="ru-RU" dirty="0" smtClean="0"/>
              <a:t>Бюджетный год, в Великобритании начинается 1 апреля и заканчивается 31 марта. В настоящее время из местных бюджетов финансируется всего 36% всех государственных расходов.</a:t>
            </a:r>
          </a:p>
          <a:p>
            <a:pPr>
              <a:buNone/>
            </a:pPr>
            <a:r>
              <a:rPr lang="ru-RU" dirty="0" smtClean="0"/>
              <a:t>Структура расходов местных органов власти следующая в (%):</a:t>
            </a:r>
          </a:p>
          <a:p>
            <a:r>
              <a:rPr lang="ru-RU" dirty="0" smtClean="0"/>
              <a:t>-социальная защита – 3;</a:t>
            </a:r>
          </a:p>
          <a:p>
            <a:r>
              <a:rPr lang="ru-RU" dirty="0" smtClean="0"/>
              <a:t>-образование – 28;</a:t>
            </a:r>
          </a:p>
          <a:p>
            <a:r>
              <a:rPr lang="ru-RU" dirty="0" smtClean="0"/>
              <a:t>-охрана правопорядка – 12;</a:t>
            </a:r>
          </a:p>
          <a:p>
            <a:r>
              <a:rPr lang="ru-RU" dirty="0" smtClean="0"/>
              <a:t>-коммунальные услуги – 5;</a:t>
            </a:r>
          </a:p>
          <a:p>
            <a:r>
              <a:rPr lang="ru-RU" dirty="0" smtClean="0"/>
              <a:t>-транспорт и коммуникации – 4;</a:t>
            </a:r>
          </a:p>
          <a:p>
            <a:r>
              <a:rPr lang="ru-RU" dirty="0" smtClean="0"/>
              <a:t>-другие - 19;</a:t>
            </a:r>
            <a:endParaRPr lang="ru-RU" dirty="0"/>
          </a:p>
        </p:txBody>
      </p:sp>
      <p:pic>
        <p:nvPicPr>
          <p:cNvPr id="9218" name="Picture 2"/>
          <p:cNvPicPr>
            <a:picLocks noChangeAspect="1" noChangeArrowheads="1"/>
          </p:cNvPicPr>
          <p:nvPr/>
        </p:nvPicPr>
        <p:blipFill>
          <a:blip r:embed="rId2" cstate="print"/>
          <a:srcRect/>
          <a:stretch>
            <a:fillRect/>
          </a:stretch>
        </p:blipFill>
        <p:spPr bwMode="auto">
          <a:xfrm>
            <a:off x="5004048" y="2564904"/>
            <a:ext cx="2760729" cy="2070547"/>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rot="20656692">
            <a:off x="7003945" y="3583940"/>
            <a:ext cx="1927971" cy="1831572"/>
          </a:xfrm>
          <a:prstGeom prst="rect">
            <a:avLst/>
          </a:prstGeom>
          <a:noFill/>
          <a:ln w="9525">
            <a:noFill/>
            <a:miter lim="800000"/>
            <a:headEnd/>
            <a:tailEnd/>
          </a:ln>
        </p:spPr>
      </p:pic>
      <p:pic>
        <p:nvPicPr>
          <p:cNvPr id="5" name="Picture 11"/>
          <p:cNvPicPr>
            <a:picLocks noChangeAspect="1" noChangeArrowheads="1"/>
          </p:cNvPicPr>
          <p:nvPr/>
        </p:nvPicPr>
        <p:blipFill>
          <a:blip r:embed="rId4" cstate="print"/>
          <a:srcRect/>
          <a:stretch>
            <a:fillRect/>
          </a:stretch>
        </p:blipFill>
        <p:spPr bwMode="auto">
          <a:xfrm>
            <a:off x="5436096" y="5075857"/>
            <a:ext cx="2372237" cy="1782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6336704"/>
          </a:xfrm>
        </p:spPr>
        <p:txBody>
          <a:bodyPr>
            <a:normAutofit fontScale="85000" lnSpcReduction="20000"/>
          </a:bodyPr>
          <a:lstStyle/>
          <a:p>
            <a:r>
              <a:rPr lang="ru-RU" dirty="0" smtClean="0"/>
              <a:t>Существует два основных вида финансовой поддержки - </a:t>
            </a:r>
            <a:r>
              <a:rPr lang="ru-RU" b="1" dirty="0" err="1" smtClean="0"/>
              <a:t>блок-гранды</a:t>
            </a:r>
            <a:r>
              <a:rPr lang="ru-RU" b="1" dirty="0" smtClean="0"/>
              <a:t> </a:t>
            </a:r>
            <a:r>
              <a:rPr lang="ru-RU" dirty="0" smtClean="0"/>
              <a:t>(которые в Англии и Уэльсе называются грантами для увеличения доходов) и </a:t>
            </a:r>
            <a:r>
              <a:rPr lang="ru-RU" b="1" dirty="0" smtClean="0"/>
              <a:t>гранды</a:t>
            </a:r>
            <a:r>
              <a:rPr lang="ru-RU" dirty="0" smtClean="0"/>
              <a:t> на специальные цели. Гранты для увеличения бюджетных доходов выделяются ежегодно. Перед определением суммы финансовой помощи центральное правительство, исходя из проекта центрального бюджета и прогноза макроэкономической ситуации, устанавливает расходные нормативы для местных органов власти на планируемый год. Затем объект финансовой поддержки определяется как разница между суммой расходов бюджета муниципального пользования, рассчитанной на основе расходных нормативов, и суммой доходов местного бюджета от закреплённых за ним доходных источников. Если центральное правительство видит приоритетным финансирование какой-либо конкретной статьи местного бюджета, то средства выделяются в рамках гранта, они могут быть потрачены только на оговоренные цели.</a:t>
            </a:r>
          </a:p>
          <a:p>
            <a:pPr>
              <a:buNone/>
            </a:pPr>
            <a:r>
              <a:rPr lang="ru-RU" dirty="0" smtClean="0"/>
              <a:t>Третьим звеном финансовой системы являются </a:t>
            </a:r>
            <a:r>
              <a:rPr lang="ru-RU" b="1" dirty="0" smtClean="0"/>
              <a:t>специальные фонды</a:t>
            </a:r>
            <a:r>
              <a:rPr lang="ru-RU" dirty="0" smtClean="0"/>
              <a:t>. Их более 80. ведущее место занимает фонд национального страхования. Он создается за счёт взносов населения, государственных предприятий и дотаций правительства. Аккумулированные средства идут на выплату пенсий, пособий по безработице и болезни.</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a:t>
            </a:r>
            <a:endParaRPr lang="ru-RU" dirty="0"/>
          </a:p>
        </p:txBody>
      </p:sp>
      <p:sp>
        <p:nvSpPr>
          <p:cNvPr id="3" name="Содержимое 2"/>
          <p:cNvSpPr>
            <a:spLocks noGrp="1"/>
          </p:cNvSpPr>
          <p:nvPr>
            <p:ph idx="1"/>
          </p:nvPr>
        </p:nvSpPr>
        <p:spPr/>
        <p:txBody>
          <a:bodyPr/>
          <a:lstStyle/>
          <a:p>
            <a:r>
              <a:rPr lang="ru-RU" b="1" dirty="0"/>
              <a:t>Особенности экономического </a:t>
            </a:r>
            <a:r>
              <a:rPr lang="ru-RU" b="1" dirty="0" smtClean="0"/>
              <a:t>развития         </a:t>
            </a:r>
            <a:r>
              <a:rPr lang="ru-RU" b="1" dirty="0"/>
              <a:t>Великобритании на современном этапе.</a:t>
            </a:r>
          </a:p>
          <a:p>
            <a:r>
              <a:rPr lang="ru-RU" b="1" dirty="0"/>
              <a:t>Бюджетная и финансовая системы Великобритании</a:t>
            </a:r>
            <a:endParaRPr lang="ru-RU" dirty="0"/>
          </a:p>
          <a:p>
            <a:r>
              <a:rPr lang="ru-RU" b="1" dirty="0"/>
              <a:t>Налоговая система Великобритании</a:t>
            </a:r>
            <a:endParaRPr lang="ru-RU" dirty="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932040" y="2564904"/>
            <a:ext cx="2664296" cy="2664296"/>
          </a:xfrm>
          <a:prstGeom prst="rect">
            <a:avLst/>
          </a:prstGeom>
          <a:noFill/>
          <a:ln w="9525">
            <a:noFill/>
            <a:miter lim="800000"/>
            <a:headEnd/>
            <a:tailEnd/>
          </a:ln>
        </p:spPr>
      </p:pic>
      <p:sp>
        <p:nvSpPr>
          <p:cNvPr id="3" name="Содержимое 2"/>
          <p:cNvSpPr>
            <a:spLocks noGrp="1"/>
          </p:cNvSpPr>
          <p:nvPr>
            <p:ph idx="1"/>
          </p:nvPr>
        </p:nvSpPr>
        <p:spPr>
          <a:xfrm>
            <a:off x="251520" y="260648"/>
            <a:ext cx="8640960" cy="6264696"/>
          </a:xfrm>
        </p:spPr>
        <p:txBody>
          <a:bodyPr>
            <a:normAutofit fontScale="85000" lnSpcReduction="20000"/>
          </a:bodyPr>
          <a:lstStyle/>
          <a:p>
            <a:r>
              <a:rPr lang="ru-RU" dirty="0" smtClean="0"/>
              <a:t>Кроме фонда национального страхования, в финансовую систему Великобритании входят пенсионные фонды государственных предприятий, уравнительный валютный фонд, фонды гарантий экспортных кредитов. Эти фонды создаются за счёт средств и дотаций предприятий и осуществляют расходы в соответствии со своим функциональным назначением.</a:t>
            </a:r>
          </a:p>
          <a:p>
            <a:endParaRPr lang="ru-RU" dirty="0" smtClean="0"/>
          </a:p>
          <a:p>
            <a:pPr>
              <a:buNone/>
            </a:pPr>
            <a:r>
              <a:rPr lang="ru-RU" b="1" dirty="0" smtClean="0"/>
              <a:t>Государственные предприятия Великобритании делятся на 3 вида:</a:t>
            </a:r>
          </a:p>
          <a:p>
            <a:endParaRPr lang="ru-RU" dirty="0" smtClean="0"/>
          </a:p>
          <a:p>
            <a:pPr marL="514350" indent="-514350">
              <a:buFont typeface="+mj-lt"/>
              <a:buAutoNum type="arabicPeriod"/>
            </a:pPr>
            <a:r>
              <a:rPr lang="ru-RU" dirty="0" smtClean="0"/>
              <a:t> государственные корпорации;</a:t>
            </a:r>
          </a:p>
          <a:p>
            <a:pPr marL="514350" indent="-514350">
              <a:buFont typeface="+mj-lt"/>
              <a:buAutoNum type="arabicPeriod"/>
            </a:pPr>
            <a:r>
              <a:rPr lang="ru-RU" dirty="0" smtClean="0"/>
              <a:t>смешанные предприятия; </a:t>
            </a:r>
          </a:p>
          <a:p>
            <a:pPr marL="514350" indent="-514350">
              <a:buFont typeface="+mj-lt"/>
              <a:buAutoNum type="arabicPeriod"/>
            </a:pPr>
            <a:r>
              <a:rPr lang="ru-RU" dirty="0" smtClean="0"/>
              <a:t> ведомственные;</a:t>
            </a:r>
          </a:p>
          <a:p>
            <a:endParaRPr lang="ru-RU" dirty="0" smtClean="0"/>
          </a:p>
          <a:p>
            <a:r>
              <a:rPr lang="ru-RU" dirty="0" smtClean="0"/>
              <a:t>Государственные корпорации в большинстве своём функционируют в национализированных отраслях промышленности. Деятельность государственных предприятий Великобритании отвечает стратегическим интересам государства и не всегда основывается на рыночных механизмах, вследствие чего они, как правило, убыточны.</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8568952" cy="6192688"/>
          </a:xfrm>
        </p:spPr>
        <p:txBody>
          <a:bodyPr>
            <a:normAutofit fontScale="77500" lnSpcReduction="20000"/>
          </a:bodyPr>
          <a:lstStyle/>
          <a:p>
            <a:pPr>
              <a:buNone/>
            </a:pPr>
            <a:r>
              <a:rPr lang="ru-RU" b="1" dirty="0" smtClean="0"/>
              <a:t>В Великобритании насчитывается несколько десятков крупных внебюджетных специальных фондов:</a:t>
            </a:r>
          </a:p>
          <a:p>
            <a:endParaRPr lang="ru-RU" dirty="0" smtClean="0"/>
          </a:p>
          <a:p>
            <a:r>
              <a:rPr lang="ru-RU" dirty="0" smtClean="0"/>
              <a:t>- фонд национального страхования;</a:t>
            </a:r>
          </a:p>
          <a:p>
            <a:endParaRPr lang="ru-RU" dirty="0" smtClean="0"/>
          </a:p>
          <a:p>
            <a:r>
              <a:rPr lang="ru-RU" dirty="0" smtClean="0"/>
              <a:t>- пенсионные фонды государственных предприятий;</a:t>
            </a:r>
          </a:p>
          <a:p>
            <a:endParaRPr lang="ru-RU" dirty="0" smtClean="0"/>
          </a:p>
          <a:p>
            <a:r>
              <a:rPr lang="ru-RU" dirty="0" smtClean="0"/>
              <a:t>- уравнительный валютный фонд (для поддержания курса фунта стерлингов);</a:t>
            </a:r>
          </a:p>
          <a:p>
            <a:endParaRPr lang="ru-RU" dirty="0" smtClean="0"/>
          </a:p>
          <a:p>
            <a:r>
              <a:rPr lang="ru-RU" dirty="0" smtClean="0"/>
              <a:t>- фонд департамента гарантии экспортных кредитов;</a:t>
            </a:r>
          </a:p>
          <a:p>
            <a:endParaRPr lang="ru-RU" dirty="0" smtClean="0"/>
          </a:p>
          <a:p>
            <a:r>
              <a:rPr lang="ru-RU" dirty="0" smtClean="0"/>
              <a:t>- фонд национальной корпорации по развитию научных исследований;</a:t>
            </a:r>
          </a:p>
          <a:p>
            <a:endParaRPr lang="ru-RU" dirty="0" smtClean="0"/>
          </a:p>
          <a:p>
            <a:r>
              <a:rPr lang="ru-RU" dirty="0" smtClean="0"/>
              <a:t>- фонд главного казначея (министра финансов), создаваемый из остатков фондов министерств и ведомств с целью поддержки равновесия во всех фондах и др.</a:t>
            </a:r>
          </a:p>
          <a:p>
            <a:pPr>
              <a:buNone/>
            </a:pPr>
            <a:endParaRPr lang="ru-RU" dirty="0" smtClean="0"/>
          </a:p>
          <a:p>
            <a:pPr>
              <a:buNone/>
            </a:pPr>
            <a:r>
              <a:rPr lang="ru-RU" dirty="0" smtClean="0"/>
              <a:t>Из специальных фондов финансируется около 1/3 государственных расходов.</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Схема финансовой системы Великобритании </a:t>
            </a:r>
            <a:r>
              <a:rPr lang="ru-RU" dirty="0" smtClean="0"/>
              <a:t/>
            </a:r>
            <a:br>
              <a:rPr lang="ru-RU" dirty="0" smtClean="0"/>
            </a:br>
            <a:endParaRPr lang="ru-RU" dirty="0"/>
          </a:p>
        </p:txBody>
      </p:sp>
      <p:graphicFrame>
        <p:nvGraphicFramePr>
          <p:cNvPr id="17" name="Схема 16"/>
          <p:cNvGraphicFramePr/>
          <p:nvPr/>
        </p:nvGraphicFramePr>
        <p:xfrm>
          <a:off x="251520" y="1196752"/>
          <a:ext cx="889248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88640"/>
            <a:ext cx="8701336" cy="1143000"/>
          </a:xfrm>
        </p:spPr>
        <p:txBody>
          <a:bodyPr>
            <a:normAutofit fontScale="90000"/>
          </a:bodyPr>
          <a:lstStyle/>
          <a:p>
            <a:r>
              <a:rPr lang="ru-RU" sz="3100" b="1" dirty="0" smtClean="0"/>
              <a:t>  3. Налоговая система Великобритании</a:t>
            </a:r>
            <a:r>
              <a:rPr lang="ru-RU" dirty="0" smtClean="0"/>
              <a:t/>
            </a:r>
            <a:br>
              <a:rPr lang="ru-RU" dirty="0" smtClean="0"/>
            </a:br>
            <a:endParaRPr lang="ru-RU" dirty="0"/>
          </a:p>
        </p:txBody>
      </p:sp>
      <p:sp>
        <p:nvSpPr>
          <p:cNvPr id="3" name="Содержимое 2"/>
          <p:cNvSpPr>
            <a:spLocks noGrp="1"/>
          </p:cNvSpPr>
          <p:nvPr>
            <p:ph idx="4294967295"/>
          </p:nvPr>
        </p:nvSpPr>
        <p:spPr>
          <a:xfrm>
            <a:off x="251521" y="620713"/>
            <a:ext cx="8712967" cy="5832475"/>
          </a:xfrm>
        </p:spPr>
        <p:txBody>
          <a:bodyPr>
            <a:normAutofit fontScale="70000" lnSpcReduction="20000"/>
          </a:bodyPr>
          <a:lstStyle/>
          <a:p>
            <a:pPr>
              <a:buNone/>
            </a:pPr>
            <a:endParaRPr lang="ru-RU" dirty="0" smtClean="0"/>
          </a:p>
          <a:p>
            <a:pPr>
              <a:buNone/>
            </a:pPr>
            <a:r>
              <a:rPr lang="ru-RU" dirty="0" smtClean="0"/>
              <a:t>Налоги играют основную роль (около 90 в формировании доходной части английского государственного бюджета. Налоговая система Великобритании двухступенчатая: состоит из общегосударственных и местных налогов.</a:t>
            </a:r>
          </a:p>
          <a:p>
            <a:pPr>
              <a:buNone/>
            </a:pPr>
            <a:endParaRPr lang="ru-RU" dirty="0" smtClean="0"/>
          </a:p>
          <a:p>
            <a:pPr>
              <a:buNone/>
            </a:pPr>
            <a:r>
              <a:rPr lang="ru-RU" dirty="0" smtClean="0"/>
              <a:t> </a:t>
            </a:r>
            <a:r>
              <a:rPr lang="ru-RU" b="1" dirty="0" smtClean="0"/>
              <a:t>Общегосударственные налоги: </a:t>
            </a:r>
          </a:p>
          <a:p>
            <a:pPr>
              <a:buNone/>
            </a:pPr>
            <a:r>
              <a:rPr lang="ru-RU" dirty="0" smtClean="0"/>
              <a:t> 1) Основное место занимает подоходный налог с населения - 28% всех доходов: </a:t>
            </a:r>
          </a:p>
          <a:p>
            <a:r>
              <a:rPr lang="ru-RU" dirty="0" smtClean="0"/>
              <a:t> - доходы от недвижимости, </a:t>
            </a:r>
          </a:p>
          <a:p>
            <a:r>
              <a:rPr lang="ru-RU" dirty="0" smtClean="0"/>
              <a:t> - доходы от продажи государственных ценных бумаг, </a:t>
            </a:r>
          </a:p>
          <a:p>
            <a:r>
              <a:rPr lang="ru-RU" dirty="0" smtClean="0"/>
              <a:t> - доходы от производственно-коммерческой деятельности, </a:t>
            </a:r>
          </a:p>
          <a:p>
            <a:r>
              <a:rPr lang="ru-RU" dirty="0" smtClean="0"/>
              <a:t> - заработная плата и пенсии, </a:t>
            </a:r>
          </a:p>
          <a:p>
            <a:r>
              <a:rPr lang="ru-RU" dirty="0" smtClean="0"/>
              <a:t> - другие доходы. </a:t>
            </a:r>
          </a:p>
          <a:p>
            <a:pPr>
              <a:buNone/>
            </a:pPr>
            <a:r>
              <a:rPr lang="ru-RU" dirty="0" smtClean="0"/>
              <a:t> 2) Страховые взносы работающих и работодателей на социальное страхование - 20%, </a:t>
            </a:r>
          </a:p>
          <a:p>
            <a:pPr>
              <a:buNone/>
            </a:pPr>
            <a:r>
              <a:rPr lang="ru-RU" dirty="0" smtClean="0"/>
              <a:t> 3) НДС - 15% всех доходов бюджета Великобритании. </a:t>
            </a:r>
          </a:p>
          <a:p>
            <a:pPr>
              <a:buNone/>
            </a:pPr>
            <a:r>
              <a:rPr lang="ru-RU" dirty="0" smtClean="0"/>
              <a:t>4) Налог на прибыль корпораций - 11% всех доходов. Ставка 35%. </a:t>
            </a:r>
          </a:p>
          <a:p>
            <a:pPr>
              <a:buNone/>
            </a:pPr>
            <a:r>
              <a:rPr lang="ru-RU" dirty="0" smtClean="0"/>
              <a:t> 5) Акцизы, налог с наследства и дарения, таможенные пошлины, при продаже автомашин - налог на автотранспорт, налог на газ. </a:t>
            </a:r>
          </a:p>
          <a:p>
            <a:pPr>
              <a:buNone/>
            </a:pPr>
            <a:r>
              <a:rPr lang="ru-RU" dirty="0" smtClean="0"/>
              <a:t> 6) Неналоговые поступления от государственных предприятий - 7%.</a:t>
            </a:r>
            <a:endParaRPr lang="ru-RU" dirty="0"/>
          </a:p>
        </p:txBody>
      </p:sp>
      <p:sp>
        <p:nvSpPr>
          <p:cNvPr id="5" name="Дуга 4"/>
          <p:cNvSpPr/>
          <p:nvPr/>
        </p:nvSpPr>
        <p:spPr>
          <a:xfrm>
            <a:off x="5004048" y="1196752"/>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8784976" cy="6192688"/>
          </a:xfrm>
        </p:spPr>
        <p:txBody>
          <a:bodyPr>
            <a:normAutofit lnSpcReduction="10000"/>
          </a:bodyPr>
          <a:lstStyle/>
          <a:p>
            <a:pPr>
              <a:buNone/>
            </a:pPr>
            <a:r>
              <a:rPr lang="ru-RU" b="1" dirty="0" smtClean="0"/>
              <a:t>Местные налоги</a:t>
            </a:r>
            <a:r>
              <a:rPr lang="ru-RU" dirty="0" smtClean="0"/>
              <a:t>: налог на имущество, муниципальный налог и налог на объекты хозяйственной деятельности. </a:t>
            </a:r>
          </a:p>
          <a:p>
            <a:pPr>
              <a:buNone/>
            </a:pPr>
            <a:r>
              <a:rPr lang="ru-RU" dirty="0" smtClean="0"/>
              <a:t> </a:t>
            </a:r>
            <a:r>
              <a:rPr lang="ru-RU" b="1" dirty="0" smtClean="0"/>
              <a:t>Государственная система включает: </a:t>
            </a:r>
            <a:r>
              <a:rPr lang="ru-RU" dirty="0" smtClean="0"/>
              <a:t>государственный бюджет, государственные внебюджетные фонды (83% всех аккумулированных государственной финансовой системой ресурсов), финансы местных органов власти (бюджеты и внебюджетные фонды - 11% всех фондов государственной финансовой системы), финансы корпораций. </a:t>
            </a:r>
          </a:p>
          <a:p>
            <a:pPr>
              <a:buNone/>
            </a:pPr>
            <a:r>
              <a:rPr lang="ru-RU" b="1" dirty="0" smtClean="0"/>
              <a:t>Государственный бюджет состоит из 2-х частей: </a:t>
            </a:r>
          </a:p>
          <a:p>
            <a:pPr>
              <a:buNone/>
            </a:pPr>
            <a:r>
              <a:rPr lang="ru-RU" dirty="0" smtClean="0"/>
              <a:t> - консолидированный фонд (включает текущие поступления средств и их расходование: ежегодно утверждаемые расходы и фонд постоянных расходов);</a:t>
            </a:r>
          </a:p>
          <a:p>
            <a:pPr>
              <a:buNone/>
            </a:pPr>
            <a:r>
              <a:rPr lang="ru-RU" dirty="0" smtClean="0"/>
              <a:t> - национальный фонд займов (входят доходы и расходы государства, связанные с движением капитала) .</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fontScale="90000"/>
          </a:bodyPr>
          <a:lstStyle/>
          <a:p>
            <a:r>
              <a:rPr lang="ru-RU" sz="3100" b="1" dirty="0" smtClean="0"/>
              <a:t>Налоги общегосударственного значения</a:t>
            </a:r>
            <a:r>
              <a:rPr lang="ru-RU" dirty="0" smtClean="0"/>
              <a:t/>
            </a:r>
            <a:br>
              <a:rPr lang="ru-RU" dirty="0" smtClean="0"/>
            </a:br>
            <a:endParaRPr lang="ru-RU" dirty="0"/>
          </a:p>
        </p:txBody>
      </p:sp>
      <p:sp>
        <p:nvSpPr>
          <p:cNvPr id="3" name="Содержимое 2"/>
          <p:cNvSpPr>
            <a:spLocks noGrp="1"/>
          </p:cNvSpPr>
          <p:nvPr>
            <p:ph idx="1"/>
          </p:nvPr>
        </p:nvSpPr>
        <p:spPr>
          <a:xfrm>
            <a:off x="251520" y="764704"/>
            <a:ext cx="8712968" cy="6093296"/>
          </a:xfrm>
        </p:spPr>
        <p:txBody>
          <a:bodyPr>
            <a:normAutofit fontScale="62500" lnSpcReduction="20000"/>
          </a:bodyPr>
          <a:lstStyle/>
          <a:p>
            <a:r>
              <a:rPr lang="ru-RU" sz="3200" dirty="0" smtClean="0"/>
              <a:t>Из </a:t>
            </a:r>
            <a:r>
              <a:rPr lang="ru-RU" sz="3200" dirty="0"/>
              <a:t>налогов общегосударственного значения наибольшее рас­пространение получили прямые налоги (в 1999 г. 49 % всех обще­государственных налоговых поступлений): подоходный налог, налог на капитал, налог на наследство.</a:t>
            </a:r>
          </a:p>
          <a:p>
            <a:r>
              <a:rPr lang="ru-RU" sz="3200" dirty="0"/>
              <a:t>Впервые </a:t>
            </a:r>
            <a:r>
              <a:rPr lang="ru-RU" sz="3200" i="1" dirty="0"/>
              <a:t>подоходный налог </a:t>
            </a:r>
            <a:r>
              <a:rPr lang="ru-RU" sz="3200" dirty="0"/>
              <a:t>пытались ввести в Англии в 1449 г. Но это привело к восстанию в графстве Кент, и король был </a:t>
            </a:r>
            <a:r>
              <a:rPr lang="ru-RU" sz="3200" dirty="0" smtClean="0"/>
              <a:t>вынужден </a:t>
            </a:r>
            <a:r>
              <a:rPr lang="ru-RU" sz="3200" dirty="0"/>
              <a:t>обезглавить главного сборщика налогов и отменить налог. </a:t>
            </a:r>
            <a:endParaRPr lang="ru-RU" sz="3200" dirty="0" smtClean="0"/>
          </a:p>
          <a:p>
            <a:r>
              <a:rPr lang="ru-RU" sz="3200" dirty="0" smtClean="0"/>
              <a:t>Подоходный налог в Великобритании взимается по прогрессивной ставке, т.е. ставке, которая растет в зависимости от суммы дохода. Подоходный налог взимается за год начиная с 6 апреля. Минимальная ставка подоходного налога - 20% - взимается с дохода от 0 до 4300 фунтов стерлингов. Основная ставка - 23% - взимается с дохода от 4301 до 27100 фунтов стерлингов. И, наконец, максимальная ставка подоходного налога составляет 40% для ежегодного дохода свыше 27100 фунтов стерлингов. Правительство объявило о своем решении не поднимать основную и максимальную ставки налога в своем нынешнем составе парламента. Оно также надеется снизить минимальную ставку подоходного налога до 10%. Из приблизительно 26 миллионов налогоплательщиков 7,6 миллиона платят по минимальной ставке, 16,2 миллиона платят по основной ставке и 2,4 миллиона платят по максимальной ставке подоходного налога.</a:t>
            </a:r>
            <a:endParaRPr lang="ru-RU" sz="3200" dirty="0"/>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964488" cy="6480720"/>
          </a:xfrm>
        </p:spPr>
        <p:txBody>
          <a:bodyPr>
            <a:normAutofit fontScale="77500" lnSpcReduction="20000"/>
          </a:bodyPr>
          <a:lstStyle/>
          <a:p>
            <a:pPr>
              <a:buNone/>
            </a:pPr>
            <a:r>
              <a:rPr lang="ru-RU" dirty="0" smtClean="0"/>
              <a:t>Для </a:t>
            </a:r>
            <a:r>
              <a:rPr lang="ru-RU" dirty="0"/>
              <a:t>расчета подоходного налога доход делится на части (</a:t>
            </a:r>
            <a:r>
              <a:rPr lang="ru-RU" dirty="0" err="1"/>
              <a:t>ше-дулы</a:t>
            </a:r>
            <a:r>
              <a:rPr lang="ru-RU" dirty="0"/>
              <a:t>, графики) в зависимости от источников дохода (жалованье, дивиденды, рента и т.п.), каждая часть облагается по-своему. Всего доход разделяется на шесть частей:</a:t>
            </a:r>
          </a:p>
          <a:p>
            <a:pPr>
              <a:buNone/>
            </a:pPr>
            <a:r>
              <a:rPr lang="ru-RU" dirty="0">
                <a:sym typeface="Symbol"/>
              </a:rPr>
              <a:t></a:t>
            </a:r>
            <a:r>
              <a:rPr lang="ru-RU" dirty="0"/>
              <a:t> А — доходы от имущества: земли, строений и </a:t>
            </a:r>
            <a:r>
              <a:rPr lang="ru-RU" dirty="0" smtClean="0"/>
              <a:t>сооружений, сдаваемых </a:t>
            </a:r>
            <a:r>
              <a:rPr lang="ru-RU" dirty="0"/>
              <a:t>внаем жилых домов или квартир; </a:t>
            </a:r>
          </a:p>
          <a:p>
            <a:pPr>
              <a:buNone/>
            </a:pPr>
            <a:r>
              <a:rPr lang="ru-RU" dirty="0">
                <a:sym typeface="Symbol"/>
              </a:rPr>
              <a:t></a:t>
            </a:r>
            <a:r>
              <a:rPr lang="ru-RU" dirty="0"/>
              <a:t> В — доходы от лесных массивов, используемых в коммер­ческих целях;</a:t>
            </a:r>
          </a:p>
          <a:p>
            <a:pPr>
              <a:buNone/>
            </a:pPr>
            <a:r>
              <a:rPr lang="ru-RU" dirty="0">
                <a:sym typeface="Symbol"/>
              </a:rPr>
              <a:t></a:t>
            </a:r>
            <a:r>
              <a:rPr lang="ru-RU" dirty="0"/>
              <a:t> С — доходы от государственных ценных бумаг; </a:t>
            </a:r>
          </a:p>
          <a:p>
            <a:pPr>
              <a:buNone/>
            </a:pPr>
            <a:r>
              <a:rPr lang="ru-RU" dirty="0">
                <a:sym typeface="Symbol"/>
              </a:rPr>
              <a:t></a:t>
            </a:r>
            <a:r>
              <a:rPr lang="ru-RU" dirty="0"/>
              <a:t> </a:t>
            </a:r>
            <a:r>
              <a:rPr lang="en-US" dirty="0"/>
              <a:t>D </a:t>
            </a:r>
            <a:r>
              <a:rPr lang="ru-RU" dirty="0"/>
              <a:t>— доходы от производственной коммерческой деятель­ности. В эту группу входят разные виды доходов, поэтому она разделена на шесть частей: доходы от торговли или  деловых операций (бизнеса),например прибыль владельца </a:t>
            </a:r>
            <a:r>
              <a:rPr lang="ru-RU" dirty="0" err="1"/>
              <a:t>магазина;доходы</a:t>
            </a:r>
            <a:r>
              <a:rPr lang="ru-RU" dirty="0"/>
              <a:t> от предоставления профессиональных услуг (врача, адвоката); полученные проценты и алименты, подлежащие </a:t>
            </a:r>
            <a:r>
              <a:rPr lang="ru-RU" dirty="0" err="1"/>
              <a:t>нало­гообложению;доходы</a:t>
            </a:r>
            <a:r>
              <a:rPr lang="ru-RU" dirty="0"/>
              <a:t> от ценных бумаг, находящиеся за рубежом, не входящие в группу Е; доходы от имущества, находящегося за </a:t>
            </a:r>
            <a:r>
              <a:rPr lang="ru-RU" dirty="0" smtClean="0"/>
              <a:t>рубежом; доходы</a:t>
            </a:r>
            <a:r>
              <a:rPr lang="ru-RU" dirty="0"/>
              <a:t>, не включенные ни в одну из предыдущих частей (например, гонорар);</a:t>
            </a:r>
          </a:p>
          <a:p>
            <a:pPr>
              <a:buNone/>
            </a:pPr>
            <a:r>
              <a:rPr lang="ru-RU" dirty="0">
                <a:sym typeface="Symbol"/>
              </a:rPr>
              <a:t></a:t>
            </a:r>
            <a:r>
              <a:rPr lang="ru-RU" dirty="0"/>
              <a:t>  Е — заработная плата, пенсии, пособия и прочие трудовые доходы;</a:t>
            </a:r>
          </a:p>
          <a:p>
            <a:pPr>
              <a:buNone/>
            </a:pPr>
            <a:r>
              <a:rPr lang="ru-RU" dirty="0">
                <a:sym typeface="Symbol"/>
              </a:rPr>
              <a:t></a:t>
            </a:r>
            <a:r>
              <a:rPr lang="ru-RU" dirty="0"/>
              <a:t>  </a:t>
            </a:r>
            <a:r>
              <a:rPr lang="en-US" dirty="0"/>
              <a:t>F </a:t>
            </a:r>
            <a:r>
              <a:rPr lang="ru-RU" dirty="0"/>
              <a:t>— дивиденды и другие выплаты, осуществляемые компа­ниями Великобритании.</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8712968" cy="6192688"/>
          </a:xfrm>
        </p:spPr>
        <p:txBody>
          <a:bodyPr>
            <a:normAutofit fontScale="85000" lnSpcReduction="20000"/>
          </a:bodyPr>
          <a:lstStyle/>
          <a:p>
            <a:r>
              <a:rPr lang="ru-RU" b="1" dirty="0"/>
              <a:t>Налог на капитал</a:t>
            </a:r>
            <a:r>
              <a:rPr lang="ru-RU" i="1" dirty="0"/>
              <a:t> </a:t>
            </a:r>
            <a:r>
              <a:rPr lang="ru-RU" dirty="0"/>
              <a:t>(или прирост капитала) взимается при реа­лизации некоторых видов капитальных активов, которая прино­сит прибыль (частные автомобили, жилье, национальные сбере­гательные сертификаты, облигации и др.). Доход от реализации других типов основных средств не облагается налогом (государ­ственных ценных бумаг, ценных бумаг компаний и др.).</a:t>
            </a:r>
          </a:p>
          <a:p>
            <a:r>
              <a:rPr lang="ru-RU" dirty="0"/>
              <a:t>Плательщиками налога являются частные предприниматели, трастовые фонды и пр. Для частных предпринимателей налог на доход от реализации основных средств рассчитывается по став­кам подоходного налога как дополнительный подлежащий нало­гообложению доход. Для трастовых фондов существуют специ­альные ставки налога.</a:t>
            </a:r>
          </a:p>
          <a:p>
            <a:r>
              <a:rPr lang="ru-RU" dirty="0"/>
              <a:t>В целях улучшения инвестиционного климата в марте 2000 г. </a:t>
            </a:r>
            <a:r>
              <a:rPr lang="ru-RU" i="1" baseline="30000" dirty="0"/>
              <a:t>с</a:t>
            </a:r>
            <a:r>
              <a:rPr lang="ru-RU" i="1" dirty="0"/>
              <a:t> </a:t>
            </a:r>
            <a:r>
              <a:rPr lang="ru-RU" dirty="0"/>
              <a:t>40 до 10 % снижен налог на прирост капитала по активам, при­обретенным не менее четырех лет назад, уменьшены ставки по активам с более коротким сроком владения. Введена система 100%-ного амортизационного списания в первый год использования информационного оборудования. Предусматривается на­логовое стимулирование инвесторов, вкладывающих капитал в венчурные предприятия.</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12968" cy="6336704"/>
          </a:xfrm>
        </p:spPr>
        <p:txBody>
          <a:bodyPr>
            <a:normAutofit fontScale="77500" lnSpcReduction="20000"/>
          </a:bodyPr>
          <a:lstStyle/>
          <a:p>
            <a:pPr>
              <a:buNone/>
            </a:pPr>
            <a:r>
              <a:rPr lang="ru-RU" b="1" i="1" dirty="0" smtClean="0"/>
              <a:t>Налогом </a:t>
            </a:r>
            <a:r>
              <a:rPr lang="ru-RU" b="1" i="1" dirty="0"/>
              <a:t>на наследство </a:t>
            </a:r>
            <a:r>
              <a:rPr lang="ru-RU" dirty="0"/>
              <a:t>облагается имущество, полученное по завещанию, а также завещанные дары, переданные в течение се­ми лет после смерти. Другие перемещения имущества налогом не облагаются. Не подлежат налогу на наследство переход собст­венности от супруга к супругу и дары и пожертвования британ­ским благотворительным фондам и основным политическим партиям. Ставка налога на наследство — 40 %. Но только около 3 % всех случаев наследования облагаются этим налогом.</a:t>
            </a:r>
          </a:p>
          <a:p>
            <a:pPr>
              <a:buNone/>
            </a:pPr>
            <a:r>
              <a:rPr lang="ru-RU" dirty="0"/>
              <a:t>К прямым налогам можно отнести </a:t>
            </a:r>
            <a:r>
              <a:rPr lang="ru-RU" b="1" i="1" dirty="0"/>
              <a:t>взносы на нужды социаль­ного страхования, </a:t>
            </a:r>
            <a:r>
              <a:rPr lang="ru-RU" dirty="0"/>
              <a:t>расходуемые на выплату пенсий и пособий. </a:t>
            </a:r>
          </a:p>
          <a:p>
            <a:pPr>
              <a:buNone/>
            </a:pPr>
            <a:r>
              <a:rPr lang="ru-RU" b="1" dirty="0"/>
              <a:t>Эти взносы уплачивают:</a:t>
            </a:r>
          </a:p>
          <a:p>
            <a:pPr>
              <a:buNone/>
            </a:pPr>
            <a:r>
              <a:rPr lang="ru-RU" dirty="0">
                <a:sym typeface="Symbol"/>
              </a:rPr>
              <a:t></a:t>
            </a:r>
            <a:r>
              <a:rPr lang="ru-RU" dirty="0"/>
              <a:t> лица наемного труда и работодатели по дифференцирован­ным ставкам. Зарабатывающие менее 54 ф. ст. в неделю полностью освобождены от уплаты налога. Если доход вы­ше, то с первых 54 ф. ст. уплачивается 2 %, с оставшейся части — 9 %, но не больше 405 ф. ст. в неделю; </a:t>
            </a:r>
          </a:p>
          <a:p>
            <a:pPr>
              <a:buNone/>
            </a:pPr>
            <a:r>
              <a:rPr lang="ru-RU" dirty="0">
                <a:sym typeface="Symbol"/>
              </a:rPr>
              <a:t></a:t>
            </a:r>
            <a:r>
              <a:rPr lang="ru-RU" dirty="0"/>
              <a:t> «</a:t>
            </a:r>
            <a:r>
              <a:rPr lang="ru-RU" dirty="0" err="1"/>
              <a:t>самозанятые</a:t>
            </a:r>
            <a:r>
              <a:rPr lang="ru-RU" dirty="0"/>
              <a:t>», т.е. лица, не состоящие в отношениях най­ма, уплачивают взносы по твердой ставке -- 5,35 ф. ст. в неделю;</a:t>
            </a:r>
          </a:p>
          <a:p>
            <a:pPr>
              <a:buNone/>
            </a:pPr>
            <a:r>
              <a:rPr lang="ru-RU" dirty="0">
                <a:sym typeface="Symbol"/>
              </a:rPr>
              <a:t></a:t>
            </a:r>
            <a:r>
              <a:rPr lang="ru-RU" dirty="0"/>
              <a:t> неработающие граждане или граждане, которые не могут быть причислены к первым двум классам, -- 5,25 ф. ст. в неделю;</a:t>
            </a:r>
          </a:p>
          <a:p>
            <a:pPr>
              <a:buNone/>
            </a:pPr>
            <a:r>
              <a:rPr lang="ru-RU" dirty="0">
                <a:sym typeface="Symbol"/>
              </a:rPr>
              <a:t></a:t>
            </a:r>
            <a:r>
              <a:rPr lang="ru-RU" dirty="0"/>
              <a:t> «</a:t>
            </a:r>
            <a:r>
              <a:rPr lang="ru-RU" dirty="0" err="1"/>
              <a:t>самозанятые</a:t>
            </a:r>
            <a:r>
              <a:rPr lang="ru-RU" dirty="0"/>
              <a:t>», если их доход превышает некоторую сум­му, по ставке 6,3 %.</a:t>
            </a:r>
          </a:p>
          <a:p>
            <a:pPr>
              <a:buNone/>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0"/>
            <a:ext cx="8892480" cy="6858000"/>
          </a:xfrm>
        </p:spPr>
        <p:txBody>
          <a:bodyPr>
            <a:normAutofit fontScale="77500" lnSpcReduction="20000"/>
          </a:bodyPr>
          <a:lstStyle/>
          <a:p>
            <a:r>
              <a:rPr lang="ru-RU" b="1" dirty="0"/>
              <a:t>Косвенные налоги </a:t>
            </a:r>
            <a:r>
              <a:rPr lang="ru-RU" dirty="0"/>
              <a:t>в системе налогообложения Великобри­тании составляют меньшую долю, чем прямые (около 30 </a:t>
            </a:r>
            <a:r>
              <a:rPr lang="ru-RU" i="1" dirty="0"/>
              <a:t>% </a:t>
            </a:r>
            <a:r>
              <a:rPr lang="ru-RU" dirty="0"/>
              <a:t>всех налоговых поступлений). Главное место среди косвенных налогов занимает </a:t>
            </a:r>
            <a:r>
              <a:rPr lang="ru-RU" b="1" i="1" dirty="0"/>
              <a:t>налог на добавленную стоимость. </a:t>
            </a:r>
            <a:r>
              <a:rPr lang="ru-RU" dirty="0"/>
              <a:t>По доле в доходах он стоит на втором месте после подоходного налога и формирует примерно 17 % бюджета страны. Налог на добав­ленную стоимость был введен 1 апреля 1973 г., он распростра­няется на территорию Англии, Северной Ирландии, Шотлан­дии и Уэльса, включая остров Мэн. Базой обложения НДС является стоимость, добавленная на каждой стадии производ­ства и реализации товаров и услуг.</a:t>
            </a:r>
          </a:p>
          <a:p>
            <a:r>
              <a:rPr lang="ru-RU" b="1" dirty="0"/>
              <a:t>Стандартная ставка НДС - 17,5 %. </a:t>
            </a:r>
            <a:r>
              <a:rPr lang="ru-RU" dirty="0"/>
              <a:t>Пониженная ставка, 5 %, применяется для домашнего топлива и энергии, а также энергосберегающих материалов, используемых в хозяйствах с низким уровнем дохода согласно государственной программе</a:t>
            </a:r>
            <a:r>
              <a:rPr lang="ru-RU" dirty="0" smtClean="0"/>
              <a:t>.</a:t>
            </a:r>
            <a:r>
              <a:rPr lang="ru-RU" dirty="0"/>
              <a:t> </a:t>
            </a:r>
            <a:endParaRPr lang="ru-RU" dirty="0" smtClean="0"/>
          </a:p>
          <a:p>
            <a:r>
              <a:rPr lang="ru-RU" dirty="0" smtClean="0"/>
              <a:t>Среди </a:t>
            </a:r>
            <a:r>
              <a:rPr lang="ru-RU" dirty="0"/>
              <a:t>категорий товаров и услуг, облагаемых по нулевой ставке НДС, — товары на экспорт, большая часть продуктов питания, вода, услуги внутреннего и международного пассажирского транспорта, газеты и другие периодические издания, строи­тельство новых жилых зданий, детская одежда и обувь, лекар­ства по рецептам, услуги для инвалидов, товары или услуги, поступающие в благотворительные общества или от них. Ос­новными категориями товаров и услуг, освобожденными от НДС, являются земля и строения, страхование и другие фи­нансовые услуги, почтовые услуги, азартные игры (с некото­рыми исключениями), лотереи, большая часть образовательных услуг, услуги здравоохранения.</a:t>
            </a:r>
          </a:p>
          <a:p>
            <a:endParaRPr lang="ru-RU" dirty="0" smtClean="0"/>
          </a:p>
          <a:p>
            <a:endParaRPr lang="ru-RU" dirty="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tabLst>
                <a:tab pos="360363" algn="l"/>
              </a:tabLst>
            </a:pPr>
            <a:r>
              <a:rPr lang="ru-RU" sz="3100" b="1" dirty="0" smtClean="0">
                <a:effectLst>
                  <a:outerShdw blurRad="38100" dist="38100" dir="2700000" algn="tl">
                    <a:srgbClr val="000000">
                      <a:alpha val="43137"/>
                    </a:srgbClr>
                  </a:outerShdw>
                </a:effectLst>
              </a:rPr>
              <a:t>1. Особенности экономического развития         Великобритании на современном этапе.</a:t>
            </a:r>
            <a:r>
              <a:rPr lang="ru-RU" dirty="0" smtClean="0"/>
              <a:t/>
            </a:r>
            <a:br>
              <a:rPr lang="ru-RU" dirty="0" smtClean="0"/>
            </a:br>
            <a:endParaRPr lang="ru-RU" dirty="0"/>
          </a:p>
        </p:txBody>
      </p:sp>
      <p:sp>
        <p:nvSpPr>
          <p:cNvPr id="3" name="Содержимое 2"/>
          <p:cNvSpPr>
            <a:spLocks noGrp="1"/>
          </p:cNvSpPr>
          <p:nvPr>
            <p:ph idx="1"/>
          </p:nvPr>
        </p:nvSpPr>
        <p:spPr>
          <a:xfrm>
            <a:off x="179512" y="1124744"/>
            <a:ext cx="5760640" cy="5400600"/>
          </a:xfrm>
        </p:spPr>
        <p:txBody>
          <a:bodyPr>
            <a:normAutofit fontScale="92500" lnSpcReduction="20000"/>
          </a:bodyPr>
          <a:lstStyle/>
          <a:p>
            <a:pPr>
              <a:buNone/>
            </a:pPr>
            <a:r>
              <a:rPr lang="ru-RU" b="1" dirty="0" smtClean="0"/>
              <a:t>История</a:t>
            </a:r>
          </a:p>
          <a:p>
            <a:pPr>
              <a:buNone/>
            </a:pPr>
            <a:r>
              <a:rPr lang="ru-RU" dirty="0" smtClean="0"/>
              <a:t>    С начала промышленной революции Великобритания была одной из ведущих промышленных стран мира. Однако две мировых войны и развал империи нанесли сильный удар по экономическим позициям страны. После окончания Второй мировой войны восстановление экономики заняло около 40 лет. Росту конкурентоспособности способствовало вступление в Европейское Сообщество в 1973 году. В 1980-е годы прошла массовая приватизация ранее национализированных промышленных предприятий</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5673798" y="1124744"/>
            <a:ext cx="3470202"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8964488" cy="6408712"/>
          </a:xfrm>
        </p:spPr>
        <p:txBody>
          <a:bodyPr>
            <a:normAutofit/>
          </a:bodyPr>
          <a:lstStyle/>
          <a:p>
            <a:r>
              <a:rPr lang="ru-RU" dirty="0"/>
              <a:t>Второе место в группе косвенных налогов Великобритании занимают </a:t>
            </a:r>
            <a:r>
              <a:rPr lang="ru-RU" b="1" i="1" dirty="0"/>
              <a:t>акцизы. </a:t>
            </a:r>
            <a:r>
              <a:rPr lang="ru-RU" dirty="0"/>
              <a:t>Нефтепродукты, используемые как топливо, облагаются более высокими акцизами, чем идущие на другие це­ли. Предусмотрены пониженные ставки для поощрения исполь­зования более </a:t>
            </a:r>
            <a:r>
              <a:rPr lang="ru-RU" dirty="0" err="1"/>
              <a:t>экологичных</a:t>
            </a:r>
            <a:r>
              <a:rPr lang="ru-RU" dirty="0"/>
              <a:t> видов топлива для автомобилей: бензина высокой очистки, дизельного топлива с пониженным уровнем серы, газа. Керосин, не используемый в транспортных средствах, большинство смазочных материалов, используемых в промышленности, сельском хозяйстве и морском судоходстве, не облагаются акцизом или облагаются по очень низкой ставке. Заменители топлива облагаются акцизами по той же ставке, что и нефтепродукт.</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76672"/>
            <a:ext cx="8640960" cy="5904656"/>
          </a:xfrm>
        </p:spPr>
        <p:txBody>
          <a:bodyPr>
            <a:normAutofit fontScale="85000" lnSpcReduction="10000"/>
          </a:bodyPr>
          <a:lstStyle/>
          <a:p>
            <a:r>
              <a:rPr lang="ru-RU" b="1" dirty="0"/>
              <a:t>Акцизы</a:t>
            </a:r>
            <a:r>
              <a:rPr lang="ru-RU" dirty="0"/>
              <a:t> на крепкие спиртные напитки, вино, пиво и сидр зависят от крепости напитка и объема емкости. Спирт, исполь­зуемый для научных, медицинских, исследовательских и про­мышленных целей, не облагается акцизным налогом.</a:t>
            </a:r>
          </a:p>
          <a:p>
            <a:r>
              <a:rPr lang="ru-RU" b="1" dirty="0"/>
              <a:t>Акциз</a:t>
            </a:r>
            <a:r>
              <a:rPr lang="ru-RU" dirty="0"/>
              <a:t> на сигареты взимается частично как постоянная сумма с каждой сигареты и частично как процент от розничной цены. Акцизный налог на другие табачные изделия устанавливается на их вес. Правительство намерено поднять акцизный налог на табак и табачные изделия как минимум еще на 5 % в рамках програм­мы борьбы с курением.</a:t>
            </a:r>
          </a:p>
          <a:p>
            <a:r>
              <a:rPr lang="ru-RU" b="1" dirty="0"/>
              <a:t>Акцизный налог </a:t>
            </a:r>
            <a:r>
              <a:rPr lang="ru-RU" dirty="0"/>
              <a:t>взимается с игр в казино, ставок и пари, бинго и игровых автоматов. Ставки зависят от вида азартной игры. Акциз исчисляется либо как процент от валового или чистого дохода, либо, в случае игровых автоматов, взимается фиксированная сумма с каждого автомата в зависимости от цены игры и размера возможного выигрыша. Валовой доход от Националь­ной лотереи облагается 12%-ным акцизным налогом, но выиг­рыши лотереи не облагаются.</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435280" cy="1196752"/>
          </a:xfrm>
        </p:spPr>
        <p:txBody>
          <a:bodyPr>
            <a:normAutofit fontScale="90000"/>
          </a:bodyPr>
          <a:lstStyle/>
          <a:p>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Местные налоги</a:t>
            </a:r>
            <a:r>
              <a:rPr lang="ru-RU" dirty="0" smtClean="0"/>
              <a:t/>
            </a:r>
            <a:br>
              <a:rPr lang="ru-RU" dirty="0" smtClean="0"/>
            </a:br>
            <a:endParaRPr lang="ru-RU" dirty="0"/>
          </a:p>
        </p:txBody>
      </p:sp>
      <p:sp>
        <p:nvSpPr>
          <p:cNvPr id="3" name="Содержимое 2"/>
          <p:cNvSpPr>
            <a:spLocks noGrp="1"/>
          </p:cNvSpPr>
          <p:nvPr>
            <p:ph idx="1"/>
          </p:nvPr>
        </p:nvSpPr>
        <p:spPr>
          <a:xfrm>
            <a:off x="251520" y="692696"/>
            <a:ext cx="8712968" cy="5976664"/>
          </a:xfrm>
        </p:spPr>
        <p:txBody>
          <a:bodyPr>
            <a:normAutofit fontScale="92500" lnSpcReduction="10000"/>
          </a:bodyPr>
          <a:lstStyle/>
          <a:p>
            <a:r>
              <a:rPr lang="ru-RU" dirty="0" smtClean="0"/>
              <a:t>Органы </a:t>
            </a:r>
            <a:r>
              <a:rPr lang="ru-RU" dirty="0"/>
              <a:t>местного самоуправления в Великобритании имеют два основных источника дохода: субсидии правительства и мест­ные налоги. От 75 до 90 % затрат местных органов финансирует­ся из центрального бюджета.</a:t>
            </a:r>
          </a:p>
          <a:p>
            <a:r>
              <a:rPr lang="ru-RU" dirty="0"/>
              <a:t>Основным местным налогом является </a:t>
            </a:r>
            <a:r>
              <a:rPr lang="ru-RU" b="1" i="1" dirty="0"/>
              <a:t>налог на имущество. </a:t>
            </a:r>
            <a:r>
              <a:rPr lang="ru-RU" dirty="0"/>
              <a:t>Он взимается с собственников или арендаторов недвижимого имущества. Плательщиками налога являются лица, снимающие жилье и вносящие квартирную плату. Оценка стоимости недви­жимого имущества проводится раз в 10 лет. Она представляет со­бой предполагаемую сумму годового дохода от сдачи имущества в аренду. Ставки налогообложения устанавливаются муниципа­литетами в зависимости от степени потребности в финансовых Ресурсах, поэтому заметно колеблются по графствам и городам Великобритании.</a:t>
            </a: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8640960" cy="6048672"/>
          </a:xfrm>
        </p:spPr>
        <p:txBody>
          <a:bodyPr>
            <a:normAutofit/>
          </a:bodyPr>
          <a:lstStyle/>
          <a:p>
            <a:r>
              <a:rPr lang="ru-RU" dirty="0"/>
              <a:t>В 1989 г. в Шотландии и годом позже в Англии и Уэльсе был введен </a:t>
            </a:r>
            <a:r>
              <a:rPr lang="ru-RU" b="1" i="1" dirty="0"/>
              <a:t>подушный налог. </a:t>
            </a:r>
            <a:r>
              <a:rPr lang="ru-RU" dirty="0"/>
              <a:t>Его платили все взрослые граждане, включая малообеспеченные слои населения. Налог устанавливался местными органами власти и был связан с уровнем расходов в размере 4:1. Введение этого налога вызвало ряд негативных явлений в социальной сфере, что ускорило отставку М. Тэтчер, и в 1993 г. подушный налог заменили </a:t>
            </a:r>
            <a:r>
              <a:rPr lang="ru-RU" b="1" i="1" dirty="0"/>
              <a:t>муниципальным. </a:t>
            </a:r>
            <a:r>
              <a:rPr lang="ru-RU" dirty="0" smtClean="0"/>
              <a:t>Последний </a:t>
            </a:r>
            <a:r>
              <a:rPr lang="ru-RU" dirty="0"/>
              <a:t>был поставлен в зависимость от рыночной стоимости иму­щества и числа взрослых членов семьи с предоставлением ски­док для ряда категорий семей. Имущество классифицируется по одной из восьми оценочных категорий и облагается налогом по дифференциальным ставкам.</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9144000" cy="6408712"/>
          </a:xfrm>
        </p:spPr>
        <p:txBody>
          <a:bodyPr>
            <a:normAutofit/>
          </a:bodyPr>
          <a:lstStyle/>
          <a:p>
            <a:r>
              <a:rPr lang="ru-RU" dirty="0"/>
              <a:t>Главным </a:t>
            </a:r>
            <a:r>
              <a:rPr lang="ru-RU" b="1" dirty="0"/>
              <a:t>налоговым органом </a:t>
            </a:r>
            <a:r>
              <a:rPr lang="ru-RU" dirty="0"/>
              <a:t>в Великобритании является ка­значейство. Оно отвечает за разработку и реализацию налоговой стратегии государства. В казначейство входят первый лорд ка­значейства, он же премьер-министр, министр финансов и млад­шие лорды. Казначейству подотчетны Управление внутренних доходов и Управление пошлин и акцизов. Управление внутрен­них доходов — самостоятельное правительственное учреждение. Оно имеет контору главного налогового инспектора в Лондоне и 700 подотчетных ему контор по всей стране, которые собирают налоги с населения. Компетенцией Управления пошлин и акци­зов является обеспечение процесса функционирования всех кос­венных налогов страны (за исключением гербового сбора).</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24942"/>
          </a:xfrm>
        </p:spPr>
        <p:txBody>
          <a:bodyPr>
            <a:normAutofit/>
          </a:bodyPr>
          <a:lstStyle/>
          <a:p>
            <a:r>
              <a:rPr lang="ru-RU" sz="2400" b="1" dirty="0"/>
              <a:t>Структура налоговых платежей Великобритании </a:t>
            </a:r>
          </a:p>
        </p:txBody>
      </p:sp>
      <p:graphicFrame>
        <p:nvGraphicFramePr>
          <p:cNvPr id="4" name="Содержимое 3"/>
          <p:cNvGraphicFramePr>
            <a:graphicFrameLocks noGrp="1"/>
          </p:cNvGraphicFramePr>
          <p:nvPr>
            <p:ph idx="1"/>
          </p:nvPr>
        </p:nvGraphicFramePr>
        <p:xfrm>
          <a:off x="250824" y="836713"/>
          <a:ext cx="8893175" cy="5760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2200" b="1" dirty="0"/>
              <a:t>Хронология развития финансово-кредитной системы Великобритании</a:t>
            </a:r>
            <a:r>
              <a:rPr lang="ru-RU" dirty="0"/>
              <a:t/>
            </a:r>
            <a:br>
              <a:rPr lang="ru-RU" dirty="0"/>
            </a:br>
            <a:endParaRPr lang="ru-RU" dirty="0"/>
          </a:p>
        </p:txBody>
      </p:sp>
      <p:sp>
        <p:nvSpPr>
          <p:cNvPr id="3" name="Содержимое 2"/>
          <p:cNvSpPr>
            <a:spLocks noGrp="1"/>
          </p:cNvSpPr>
          <p:nvPr>
            <p:ph idx="1"/>
          </p:nvPr>
        </p:nvSpPr>
        <p:spPr>
          <a:xfrm>
            <a:off x="179512" y="548680"/>
            <a:ext cx="8712968" cy="6120680"/>
          </a:xfrm>
        </p:spPr>
        <p:txBody>
          <a:bodyPr>
            <a:noAutofit/>
          </a:bodyPr>
          <a:lstStyle/>
          <a:p>
            <a:r>
              <a:rPr lang="ru-RU" sz="1400" b="1" dirty="0"/>
              <a:t>Годы                                                                                  </a:t>
            </a:r>
            <a:r>
              <a:rPr lang="ru-RU" sz="1400" b="1" dirty="0" smtClean="0"/>
              <a:t>Событие</a:t>
            </a:r>
            <a:endParaRPr lang="ru-RU" sz="1400" dirty="0"/>
          </a:p>
          <a:p>
            <a:r>
              <a:rPr lang="ru-RU" sz="1400" dirty="0"/>
              <a:t>1694                                  Введен гербовый сбор </a:t>
            </a:r>
          </a:p>
          <a:p>
            <a:r>
              <a:rPr lang="ru-RU" sz="1400" dirty="0"/>
              <a:t>27 июля 1694                   Создан Банк Англии  </a:t>
            </a:r>
          </a:p>
          <a:p>
            <a:r>
              <a:rPr lang="ru-RU" sz="1400" dirty="0"/>
              <a:t>1717-1931                         Функционировало установленное И. Ньютоном золо­тое содержание фунта </a:t>
            </a:r>
          </a:p>
          <a:p>
            <a:r>
              <a:rPr lang="ru-RU" sz="1400" dirty="0"/>
              <a:t>1799, 1824                         Введение подоходного налога</a:t>
            </a:r>
          </a:p>
          <a:p>
            <a:r>
              <a:rPr lang="ru-RU" sz="1400" dirty="0"/>
              <a:t>1816                                   Принят закон о золотом стандарте </a:t>
            </a:r>
          </a:p>
          <a:p>
            <a:r>
              <a:rPr lang="ru-RU" sz="1400" dirty="0"/>
              <a:t>1821-1914                          Действовала золотомонетная денежная система </a:t>
            </a:r>
          </a:p>
          <a:p>
            <a:r>
              <a:rPr lang="ru-RU" sz="1400" dirty="0"/>
              <a:t>1844                                   Банк Англии получил монопольное право на эмиссию банкнот</a:t>
            </a:r>
          </a:p>
          <a:p>
            <a:r>
              <a:rPr lang="ru-RU" sz="1400" dirty="0"/>
              <a:t>1925-1928                          Денежная реформа</a:t>
            </a:r>
          </a:p>
          <a:p>
            <a:r>
              <a:rPr lang="ru-RU" sz="1400" dirty="0"/>
              <a:t>1925-1931                          Существовал золотослитковый стандарт</a:t>
            </a:r>
          </a:p>
          <a:p>
            <a:r>
              <a:rPr lang="ru-RU" sz="1400" dirty="0"/>
              <a:t>1931-1970-е                     Функционирование стерлингового блока</a:t>
            </a:r>
          </a:p>
          <a:p>
            <a:r>
              <a:rPr lang="ru-RU" sz="1400" dirty="0"/>
              <a:t>27 декабря 1945                Великобритания стала членом МВФ</a:t>
            </a:r>
          </a:p>
          <a:p>
            <a:r>
              <a:rPr lang="ru-RU" sz="1400" dirty="0"/>
              <a:t>1946                                   Выпущен Акт Банка Англии, установивший его зави­симость от казначейства</a:t>
            </a:r>
          </a:p>
          <a:p>
            <a:r>
              <a:rPr lang="ru-RU" sz="1400" dirty="0"/>
              <a:t>1 апреля 1973                    На территории Объединенного Королевства ввели НДС</a:t>
            </a:r>
          </a:p>
          <a:p>
            <a:r>
              <a:rPr lang="ru-RU" sz="1400" dirty="0"/>
              <a:t>1979                                   Банковская реформа</a:t>
            </a:r>
          </a:p>
          <a:p>
            <a:r>
              <a:rPr lang="ru-RU" sz="1400" dirty="0"/>
              <a:t>1979                                 Ликвидирован валютный контроль по движению капиталов</a:t>
            </a:r>
          </a:p>
          <a:p>
            <a:r>
              <a:rPr lang="ru-RU" sz="1400" dirty="0"/>
              <a:t>1980-е-1991                    Монетарная политика в форме </a:t>
            </a:r>
            <a:r>
              <a:rPr lang="ru-RU" sz="1400" dirty="0" err="1"/>
              <a:t>таргетирования</a:t>
            </a:r>
            <a:r>
              <a:rPr lang="ru-RU" sz="1400" dirty="0"/>
              <a:t> денеж­ной массы</a:t>
            </a:r>
          </a:p>
          <a:p>
            <a:r>
              <a:rPr lang="ru-RU" sz="1400" dirty="0"/>
              <a:t>1987-1997                       Надзор за банковской деятельностью осуществлял Банк Англии</a:t>
            </a:r>
          </a:p>
          <a:p>
            <a:r>
              <a:rPr lang="ru-RU" sz="1400" dirty="0"/>
              <a:t>1989-1993                       Использование подушного налога</a:t>
            </a:r>
          </a:p>
          <a:p>
            <a:r>
              <a:rPr lang="ru-RU" sz="1400" dirty="0"/>
              <a:t>1991-1992                     Монетарная политика в рамках ЕМОК</a:t>
            </a:r>
          </a:p>
          <a:p>
            <a:r>
              <a:rPr lang="ru-RU" sz="1400" dirty="0"/>
              <a:t>1993                             Политика маневрирования процентными ставками</a:t>
            </a:r>
          </a:p>
          <a:p>
            <a:r>
              <a:rPr lang="ru-RU" sz="1400" dirty="0"/>
              <a:t>1997                              Функция управления госдолгом передана казначейству</a:t>
            </a:r>
          </a:p>
          <a:p>
            <a:r>
              <a:rPr lang="ru-RU" sz="1400" dirty="0"/>
              <a:t>1997                              Банк Англии получил право самостоятельно устанав­ливать процентные ставки</a:t>
            </a:r>
          </a:p>
          <a:p>
            <a:pPr>
              <a:buNone/>
            </a:pPr>
            <a:r>
              <a:rPr lang="ru-RU" sz="1400" dirty="0"/>
              <a:t> </a:t>
            </a:r>
          </a:p>
          <a:p>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424936" cy="6120680"/>
          </a:xfrm>
        </p:spPr>
        <p:txBody>
          <a:bodyPr>
            <a:normAutofit/>
          </a:bodyPr>
          <a:lstStyle/>
          <a:p>
            <a:r>
              <a:rPr lang="ru-RU" dirty="0"/>
              <a:t>Соединенное Королевство Великобритании и Северной </a:t>
            </a:r>
            <a:r>
              <a:rPr lang="ru-RU" dirty="0" smtClean="0"/>
              <a:t>Ирландии  </a:t>
            </a:r>
            <a:r>
              <a:rPr lang="ru-RU" dirty="0"/>
              <a:t>- одна из наиболее развитых стран мира. Площадь </a:t>
            </a:r>
            <a:r>
              <a:rPr lang="en-US" dirty="0"/>
              <a:t>I </a:t>
            </a:r>
            <a:r>
              <a:rPr lang="ru-RU" dirty="0"/>
              <a:t>(о. Великобритания, северо-восточная часть о. Ирландия, о. Мэн и Нормандские острова) — 244 тыс. кв. км. Население — 56,1 млн. 1 человек, 80 % — англичане, 15 % — шотландцы, уэльсцы и ирландцы. К началу </a:t>
            </a:r>
            <a:r>
              <a:rPr lang="en-US" dirty="0"/>
              <a:t>XX </a:t>
            </a:r>
            <a:r>
              <a:rPr lang="ru-RU" dirty="0"/>
              <a:t>в. Великобритания, прежде других совер-1 шившая промышленный переворот, утратила свое монопольное  положение. </a:t>
            </a:r>
          </a:p>
        </p:txBody>
      </p:sp>
      <p:pic>
        <p:nvPicPr>
          <p:cNvPr id="2050" name="Picture 2"/>
          <p:cNvPicPr>
            <a:picLocks noChangeAspect="1" noChangeArrowheads="1"/>
          </p:cNvPicPr>
          <p:nvPr/>
        </p:nvPicPr>
        <p:blipFill>
          <a:blip r:embed="rId2" cstate="print"/>
          <a:srcRect/>
          <a:stretch>
            <a:fillRect/>
          </a:stretch>
        </p:blipFill>
        <p:spPr bwMode="auto">
          <a:xfrm>
            <a:off x="5796136" y="4293096"/>
            <a:ext cx="3137925" cy="2353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5904656" cy="6408712"/>
          </a:xfrm>
        </p:spPr>
        <p:txBody>
          <a:bodyPr>
            <a:normAutofit fontScale="92500" lnSpcReduction="20000"/>
          </a:bodyPr>
          <a:lstStyle/>
          <a:p>
            <a:r>
              <a:rPr lang="ru-RU" dirty="0" smtClean="0"/>
              <a:t>Экономика Великобритании занимает 8-е место по объёму ВВП по ППС (на 2010 год).</a:t>
            </a:r>
          </a:p>
          <a:p>
            <a:r>
              <a:rPr lang="ru-RU" dirty="0" smtClean="0"/>
              <a:t>Машиностроение и транспорт, промышленные товары и химикаты являются основными статьями экспорта Великобритании. Начиная с 70-х годов, добыча нефти не только позволила сократить импорт нефтепродуктов, но и принесла существенную прибыль в торговле. </a:t>
            </a:r>
            <a:r>
              <a:rPr lang="ru-RU" dirty="0" err="1" smtClean="0"/>
              <a:t>British</a:t>
            </a:r>
            <a:r>
              <a:rPr lang="ru-RU" dirty="0" smtClean="0"/>
              <a:t> </a:t>
            </a:r>
            <a:r>
              <a:rPr lang="ru-RU" dirty="0" err="1" smtClean="0"/>
              <a:t>Petroleum</a:t>
            </a:r>
            <a:r>
              <a:rPr lang="ru-RU" dirty="0" smtClean="0"/>
              <a:t> является крупнейшей промышленной корпорацией Великобритании и занимает второе место в Европе.</a:t>
            </a:r>
          </a:p>
          <a:p>
            <a:r>
              <a:rPr lang="ru-RU" dirty="0" smtClean="0"/>
              <a:t>Британия осуществляет 10 % мирового экспорта услуг — банковских, страховых, брокерских, консультативных, а также в области компьютерного программирования.</a:t>
            </a:r>
            <a:endParaRPr lang="ru-RU" dirty="0"/>
          </a:p>
        </p:txBody>
      </p:sp>
      <p:pic>
        <p:nvPicPr>
          <p:cNvPr id="5123" name="Picture 3"/>
          <p:cNvPicPr>
            <a:picLocks noChangeAspect="1" noChangeArrowheads="1"/>
          </p:cNvPicPr>
          <p:nvPr/>
        </p:nvPicPr>
        <p:blipFill>
          <a:blip r:embed="rId2" cstate="print"/>
          <a:srcRect/>
          <a:stretch>
            <a:fillRect/>
          </a:stretch>
        </p:blipFill>
        <p:spPr bwMode="auto">
          <a:xfrm>
            <a:off x="6300192" y="188640"/>
            <a:ext cx="2627784" cy="324036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6300192" y="3429000"/>
            <a:ext cx="2664296"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568952" cy="6669360"/>
          </a:xfrm>
        </p:spPr>
        <p:txBody>
          <a:bodyPr>
            <a:noAutofit/>
          </a:bodyPr>
          <a:lstStyle/>
          <a:p>
            <a:r>
              <a:rPr lang="ru-RU" sz="2100" dirty="0" smtClean="0"/>
              <a:t>Великобритания импортирует в 6 раз больше промышленных товаров, чем сырья. Самым значительным экспортёром Великобритании являются США. Семь из десяти ведущих поставщиков товаров в Великобританию — это страны ЕС.</a:t>
            </a:r>
          </a:p>
          <a:p>
            <a:r>
              <a:rPr lang="ru-RU" sz="2100" dirty="0" smtClean="0"/>
              <a:t>Ведущим сектором британской экономики является сфера услуг (74 % ВВП), темпы роста которой в 2010г. (3,6 %) превышали темпы роста ВВП в целом (2,8 %). Лидирующее положение в ней занимает её финансовая составляющая (27,7 % ВВП), определяющая специализацию страны в системе международных экономических отношений. На транспорте (7,8 % ВВП) рост составил 2,9 %. Вторая по значимости отрасль британского хозяйства — промышленность (18,6 % от ВВП, сокращение объёма выпуска продукции в 2010 г. на 0,1 %) представлена двумя </a:t>
            </a:r>
            <a:r>
              <a:rPr lang="ru-RU" sz="2100" dirty="0" err="1" smtClean="0"/>
              <a:t>подотраслями</a:t>
            </a:r>
            <a:r>
              <a:rPr lang="ru-RU" sz="2100" dirty="0" smtClean="0"/>
              <a:t>: горнодобывающим производством (2,2 % ВВП, сокращение на 9,2 %) и обрабатывающей промышленностью (14,7 % ВВП, прирост на 1,4 %). На сельское хозяйство, которое удовлетворяет порядка двух третей внутренних потребностей в продуктах питания, приходится всего лишь 1 % ВВП (объём производства сократился на 1,8 %), строительство (6,1 %, рост на 1,1 %).</a:t>
            </a:r>
            <a:endParaRPr lang="ru-RU" sz="2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Экономическая политика</a:t>
            </a:r>
            <a:br>
              <a:rPr lang="ru-RU" b="1" dirty="0" smtClean="0"/>
            </a:br>
            <a:endParaRPr lang="ru-RU" b="1" dirty="0"/>
          </a:p>
        </p:txBody>
      </p:sp>
      <p:sp>
        <p:nvSpPr>
          <p:cNvPr id="3" name="Содержимое 2"/>
          <p:cNvSpPr>
            <a:spLocks noGrp="1"/>
          </p:cNvSpPr>
          <p:nvPr>
            <p:ph idx="1"/>
          </p:nvPr>
        </p:nvSpPr>
        <p:spPr>
          <a:xfrm>
            <a:off x="0" y="836712"/>
            <a:ext cx="8964488" cy="5616624"/>
          </a:xfrm>
        </p:spPr>
        <p:txBody>
          <a:bodyPr>
            <a:normAutofit fontScale="92500" lnSpcReduction="20000"/>
          </a:bodyPr>
          <a:lstStyle/>
          <a:p>
            <a:endParaRPr lang="ru-RU" dirty="0" smtClean="0"/>
          </a:p>
          <a:p>
            <a:r>
              <a:rPr lang="ru-RU" dirty="0" smtClean="0"/>
              <a:t>Главные составляющие государственной экономической политики Великобритании, направленной на построение устойчивой экономики и общественного благосостояния, нашли своё отражение в основном финансовом плане страны, бюджете 2010. В документе определены дальнейшие социально-экономические задачи, которые ставит перед собой правительство Великобритании, представлены оценки и прогнозы национального экономического развития и государственного финансирования, а также правительственная программа мероприятий по достижению упомянутых задач.</a:t>
            </a:r>
          </a:p>
          <a:p>
            <a:r>
              <a:rPr lang="ru-RU" dirty="0" smtClean="0"/>
              <a:t>Значительный прогресс британской экономики, отмеченный в последние годы, наряду с гибким государственным регулированием привёл к общей стабилизации национальных макроэкономических показателей, относительно низким уровням инфляции и безработицы.</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12968" cy="6336704"/>
          </a:xfrm>
        </p:spPr>
        <p:txBody>
          <a:bodyPr>
            <a:normAutofit fontScale="85000" lnSpcReduction="20000"/>
          </a:bodyPr>
          <a:lstStyle/>
          <a:p>
            <a:r>
              <a:rPr lang="ru-RU" dirty="0" smtClean="0"/>
              <a:t>Внутренняя стабильность, достигнутая благодаря правильной государственной экономической политике, помогла британской экономике справиться с большинством негативных явлений, проявившихся в результате последней мировой рецессии. За последние три года в Великобритании лишь один раз по итогам квартала был отмечен спад выпуска продукции, а рост ВВП не прекращается уже более 4 лет (за последние полвека это своеобразный рекорд).</a:t>
            </a:r>
          </a:p>
          <a:p>
            <a:endParaRPr lang="ru-RU" dirty="0" smtClean="0"/>
          </a:p>
          <a:p>
            <a:r>
              <a:rPr lang="ru-RU" dirty="0" smtClean="0"/>
              <a:t>Стремительный технологический прогресс и жёсткая конкуренция на мировых рынках создают новые реалии для всех отраслей британской экономики, и бизнес непрерывно сталкивается с проблемой выживания. В этих условиях непременным атрибутом национальной экономической политики британское правительство считает создание гибких и динамичных рынков труда, товаров и капитала, способных быстро и эффективно адаптироваться к меняющейся обстановке, отражающейся на рентабельности и конкурентоспособности предприятий (зарождение новых рынков и появление новых конкурентов, появление более эффективных технологий и трансформация потребительского спроса, рост цен на сырьё)</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t>Основные направления деятельности правительства в экономической сфере в 2007—2010 годах:</a:t>
            </a:r>
            <a:br>
              <a:rPr lang="ru-RU" sz="2800" b="1" dirty="0" smtClean="0"/>
            </a:br>
            <a:endParaRPr lang="ru-RU" sz="2800" b="1" dirty="0"/>
          </a:p>
        </p:txBody>
      </p:sp>
      <p:sp>
        <p:nvSpPr>
          <p:cNvPr id="3" name="Содержимое 2"/>
          <p:cNvSpPr>
            <a:spLocks noGrp="1"/>
          </p:cNvSpPr>
          <p:nvPr>
            <p:ph idx="1"/>
          </p:nvPr>
        </p:nvSpPr>
        <p:spPr>
          <a:xfrm>
            <a:off x="3203848" y="1844824"/>
            <a:ext cx="5482952" cy="4479776"/>
          </a:xfrm>
        </p:spPr>
        <p:txBody>
          <a:bodyPr>
            <a:normAutofit fontScale="85000" lnSpcReduction="20000"/>
          </a:bodyPr>
          <a:lstStyle/>
          <a:p>
            <a:r>
              <a:rPr lang="ru-RU" dirty="0" smtClean="0"/>
              <a:t>поддержка малого бизнеса;</a:t>
            </a:r>
          </a:p>
          <a:p>
            <a:r>
              <a:rPr lang="ru-RU" dirty="0" smtClean="0"/>
              <a:t>продолжение государственной поддержки экономики;</a:t>
            </a:r>
          </a:p>
          <a:p>
            <a:r>
              <a:rPr lang="ru-RU" dirty="0" smtClean="0"/>
              <a:t>предоставление компаниям кредитов с целью повышения конкурентоспособности британских банков;</a:t>
            </a:r>
          </a:p>
          <a:p>
            <a:r>
              <a:rPr lang="ru-RU" dirty="0" smtClean="0"/>
              <a:t>оказание помощи людям, потерявшим работу, снова устроиться на работу;</a:t>
            </a:r>
          </a:p>
          <a:p>
            <a:r>
              <a:rPr lang="ru-RU" dirty="0" smtClean="0"/>
              <a:t>гарантия права получения работы гражданином 18-24 лет, который в течение 6 месяцев ищет работу;</a:t>
            </a:r>
          </a:p>
          <a:p>
            <a:r>
              <a:rPr lang="ru-RU" dirty="0" smtClean="0"/>
              <a:t>гарантия предоставления людям старше 60 лет, работающим более 16 часов в неделю, налогового кредита</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251520" y="1556792"/>
            <a:ext cx="1524000" cy="22860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115616" y="3140968"/>
            <a:ext cx="1985797" cy="1489348"/>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95536" y="4437112"/>
            <a:ext cx="1783085" cy="1747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436</TotalTime>
  <Words>4641</Words>
  <Application>Microsoft Office PowerPoint</Application>
  <PresentationFormat>Экран (4:3)</PresentationFormat>
  <Paragraphs>218</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Поток</vt:lpstr>
      <vt:lpstr>Финансовая система Великобритании </vt:lpstr>
      <vt:lpstr>Вопросы:</vt:lpstr>
      <vt:lpstr>1. Особенности экономического развития         Великобритании на современном этапе. </vt:lpstr>
      <vt:lpstr>Слайд 4</vt:lpstr>
      <vt:lpstr>Слайд 5</vt:lpstr>
      <vt:lpstr>Слайд 6</vt:lpstr>
      <vt:lpstr>Экономическая политика </vt:lpstr>
      <vt:lpstr>Слайд 8</vt:lpstr>
      <vt:lpstr>Основные направления деятельности правительства в экономической сфере в 2007—2010 годах: </vt:lpstr>
      <vt:lpstr>Слайд 10</vt:lpstr>
      <vt:lpstr>Слайд 11</vt:lpstr>
      <vt:lpstr>Слайд 12</vt:lpstr>
      <vt:lpstr>Промышленность Великобритании</vt:lpstr>
      <vt:lpstr>Слайд 14</vt:lpstr>
      <vt:lpstr>Слайд 15</vt:lpstr>
      <vt:lpstr>2. Бюджетная и финансовая системы Великобритании </vt:lpstr>
      <vt:lpstr>Слайд 17</vt:lpstr>
      <vt:lpstr>Слайд 18</vt:lpstr>
      <vt:lpstr>Слайд 19</vt:lpstr>
      <vt:lpstr>Слайд 20</vt:lpstr>
      <vt:lpstr>Слайд 21</vt:lpstr>
      <vt:lpstr>Схема финансовой системы Великобритании  </vt:lpstr>
      <vt:lpstr>  3. Налоговая система Великобритании </vt:lpstr>
      <vt:lpstr>Слайд 24</vt:lpstr>
      <vt:lpstr>Налоги общегосударственного значения </vt:lpstr>
      <vt:lpstr>Слайд 26</vt:lpstr>
      <vt:lpstr>Слайд 27</vt:lpstr>
      <vt:lpstr>Слайд 28</vt:lpstr>
      <vt:lpstr>Слайд 29</vt:lpstr>
      <vt:lpstr>Слайд 30</vt:lpstr>
      <vt:lpstr>Слайд 31</vt:lpstr>
      <vt:lpstr>                   Местные налоги </vt:lpstr>
      <vt:lpstr>Слайд 33</vt:lpstr>
      <vt:lpstr>Слайд 34</vt:lpstr>
      <vt:lpstr>Структура налоговых платежей Великобритании </vt:lpstr>
      <vt:lpstr>Хронология развития финансово-кредитной системы Великобритании </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Финансовая система Великобритании</dc:title>
  <dc:creator>Admin</dc:creator>
  <cp:lastModifiedBy>Admin</cp:lastModifiedBy>
  <cp:revision>40</cp:revision>
  <dcterms:created xsi:type="dcterms:W3CDTF">2012-03-25T12:48:33Z</dcterms:created>
  <dcterms:modified xsi:type="dcterms:W3CDTF">2012-03-26T05:37:51Z</dcterms:modified>
</cp:coreProperties>
</file>